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7"/>
  </p:notesMasterIdLst>
  <p:sldIdLst>
    <p:sldId id="256" r:id="rId2"/>
    <p:sldId id="257" r:id="rId3"/>
    <p:sldId id="261" r:id="rId4"/>
    <p:sldId id="338" r:id="rId5"/>
    <p:sldId id="339" r:id="rId6"/>
    <p:sldId id="260" r:id="rId7"/>
    <p:sldId id="258" r:id="rId8"/>
    <p:sldId id="259" r:id="rId9"/>
    <p:sldId id="304" r:id="rId10"/>
    <p:sldId id="298" r:id="rId11"/>
    <p:sldId id="354" r:id="rId12"/>
    <p:sldId id="352" r:id="rId13"/>
    <p:sldId id="353" r:id="rId14"/>
    <p:sldId id="345" r:id="rId15"/>
    <p:sldId id="348" r:id="rId16"/>
    <p:sldId id="349" r:id="rId17"/>
    <p:sldId id="350" r:id="rId18"/>
    <p:sldId id="346" r:id="rId19"/>
    <p:sldId id="307" r:id="rId20"/>
    <p:sldId id="341" r:id="rId21"/>
    <p:sldId id="355" r:id="rId22"/>
    <p:sldId id="356" r:id="rId23"/>
    <p:sldId id="357" r:id="rId24"/>
    <p:sldId id="359" r:id="rId25"/>
    <p:sldId id="358" r:id="rId26"/>
    <p:sldId id="308" r:id="rId27"/>
    <p:sldId id="360" r:id="rId28"/>
    <p:sldId id="362" r:id="rId29"/>
    <p:sldId id="320" r:id="rId30"/>
    <p:sldId id="324" r:id="rId31"/>
    <p:sldId id="542" r:id="rId32"/>
    <p:sldId id="363" r:id="rId33"/>
    <p:sldId id="364" r:id="rId34"/>
    <p:sldId id="543" r:id="rId35"/>
    <p:sldId id="544" r:id="rId36"/>
    <p:sldId id="365" r:id="rId37"/>
    <p:sldId id="366" r:id="rId38"/>
    <p:sldId id="367" r:id="rId39"/>
    <p:sldId id="368" r:id="rId40"/>
    <p:sldId id="369" r:id="rId41"/>
    <p:sldId id="370" r:id="rId42"/>
    <p:sldId id="371" r:id="rId43"/>
    <p:sldId id="372" r:id="rId44"/>
    <p:sldId id="373" r:id="rId45"/>
    <p:sldId id="374" r:id="rId46"/>
    <p:sldId id="375" r:id="rId47"/>
    <p:sldId id="376" r:id="rId48"/>
    <p:sldId id="377" r:id="rId49"/>
    <p:sldId id="378" r:id="rId50"/>
    <p:sldId id="379" r:id="rId51"/>
    <p:sldId id="380"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400" r:id="rId72"/>
    <p:sldId id="401" r:id="rId73"/>
    <p:sldId id="402" r:id="rId74"/>
    <p:sldId id="403" r:id="rId75"/>
    <p:sldId id="404" r:id="rId76"/>
    <p:sldId id="405" r:id="rId77"/>
    <p:sldId id="406" r:id="rId78"/>
    <p:sldId id="407" r:id="rId79"/>
    <p:sldId id="408" r:id="rId80"/>
    <p:sldId id="409" r:id="rId81"/>
    <p:sldId id="410" r:id="rId82"/>
    <p:sldId id="411" r:id="rId83"/>
    <p:sldId id="412" r:id="rId84"/>
    <p:sldId id="413" r:id="rId85"/>
    <p:sldId id="414" r:id="rId86"/>
    <p:sldId id="415" r:id="rId87"/>
    <p:sldId id="416"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29" r:id="rId101"/>
    <p:sldId id="545" r:id="rId102"/>
    <p:sldId id="430" r:id="rId103"/>
    <p:sldId id="431" r:id="rId104"/>
    <p:sldId id="432" r:id="rId105"/>
    <p:sldId id="433" r:id="rId106"/>
    <p:sldId id="434" r:id="rId107"/>
    <p:sldId id="435" r:id="rId108"/>
    <p:sldId id="436" r:id="rId109"/>
    <p:sldId id="437" r:id="rId110"/>
    <p:sldId id="438" r:id="rId111"/>
    <p:sldId id="439" r:id="rId112"/>
    <p:sldId id="440" r:id="rId113"/>
    <p:sldId id="441" r:id="rId114"/>
    <p:sldId id="442" r:id="rId115"/>
    <p:sldId id="443" r:id="rId116"/>
    <p:sldId id="444" r:id="rId117"/>
    <p:sldId id="445" r:id="rId118"/>
    <p:sldId id="551" r:id="rId119"/>
    <p:sldId id="447" r:id="rId120"/>
    <p:sldId id="448" r:id="rId121"/>
    <p:sldId id="449" r:id="rId122"/>
    <p:sldId id="450" r:id="rId123"/>
    <p:sldId id="451" r:id="rId124"/>
    <p:sldId id="452" r:id="rId125"/>
    <p:sldId id="453" r:id="rId126"/>
    <p:sldId id="454" r:id="rId127"/>
    <p:sldId id="455" r:id="rId128"/>
    <p:sldId id="456" r:id="rId129"/>
    <p:sldId id="457" r:id="rId130"/>
    <p:sldId id="458" r:id="rId131"/>
    <p:sldId id="459" r:id="rId132"/>
    <p:sldId id="460" r:id="rId133"/>
    <p:sldId id="461" r:id="rId134"/>
    <p:sldId id="462" r:id="rId135"/>
    <p:sldId id="463" r:id="rId136"/>
    <p:sldId id="464" r:id="rId137"/>
    <p:sldId id="465" r:id="rId138"/>
    <p:sldId id="466" r:id="rId139"/>
    <p:sldId id="467" r:id="rId140"/>
    <p:sldId id="468" r:id="rId141"/>
    <p:sldId id="469" r:id="rId142"/>
    <p:sldId id="470" r:id="rId143"/>
    <p:sldId id="471" r:id="rId144"/>
    <p:sldId id="472" r:id="rId145"/>
    <p:sldId id="473" r:id="rId146"/>
    <p:sldId id="474" r:id="rId147"/>
    <p:sldId id="475" r:id="rId148"/>
    <p:sldId id="476" r:id="rId149"/>
    <p:sldId id="546" r:id="rId150"/>
    <p:sldId id="547" r:id="rId151"/>
    <p:sldId id="548" r:id="rId152"/>
    <p:sldId id="549" r:id="rId153"/>
    <p:sldId id="550" r:id="rId154"/>
    <p:sldId id="477" r:id="rId155"/>
    <p:sldId id="554" r:id="rId156"/>
    <p:sldId id="555" r:id="rId157"/>
    <p:sldId id="556" r:id="rId158"/>
    <p:sldId id="557" r:id="rId159"/>
    <p:sldId id="558" r:id="rId160"/>
    <p:sldId id="559" r:id="rId161"/>
    <p:sldId id="560" r:id="rId162"/>
    <p:sldId id="561" r:id="rId163"/>
    <p:sldId id="562" r:id="rId164"/>
    <p:sldId id="563" r:id="rId165"/>
    <p:sldId id="564" r:id="rId166"/>
    <p:sldId id="565" r:id="rId167"/>
    <p:sldId id="566" r:id="rId168"/>
    <p:sldId id="567" r:id="rId169"/>
    <p:sldId id="568" r:id="rId170"/>
    <p:sldId id="478" r:id="rId171"/>
    <p:sldId id="479" r:id="rId172"/>
    <p:sldId id="569" r:id="rId173"/>
    <p:sldId id="570" r:id="rId174"/>
    <p:sldId id="480" r:id="rId175"/>
    <p:sldId id="573" r:id="rId176"/>
    <p:sldId id="574" r:id="rId177"/>
    <p:sldId id="575" r:id="rId178"/>
    <p:sldId id="576" r:id="rId179"/>
    <p:sldId id="577" r:id="rId180"/>
    <p:sldId id="578" r:id="rId181"/>
    <p:sldId id="579" r:id="rId182"/>
    <p:sldId id="580" r:id="rId183"/>
    <p:sldId id="581" r:id="rId184"/>
    <p:sldId id="582" r:id="rId185"/>
    <p:sldId id="583" r:id="rId186"/>
    <p:sldId id="584" r:id="rId187"/>
    <p:sldId id="571" r:id="rId188"/>
    <p:sldId id="572" r:id="rId189"/>
    <p:sldId id="552" r:id="rId190"/>
    <p:sldId id="502" r:id="rId191"/>
    <p:sldId id="504" r:id="rId192"/>
    <p:sldId id="505" r:id="rId193"/>
    <p:sldId id="586" r:id="rId194"/>
    <p:sldId id="587" r:id="rId195"/>
    <p:sldId id="588" r:id="rId196"/>
    <p:sldId id="589" r:id="rId197"/>
    <p:sldId id="590" r:id="rId198"/>
    <p:sldId id="591" r:id="rId199"/>
    <p:sldId id="506" r:id="rId200"/>
    <p:sldId id="507" r:id="rId201"/>
    <p:sldId id="508" r:id="rId202"/>
    <p:sldId id="509" r:id="rId203"/>
    <p:sldId id="510" r:id="rId204"/>
    <p:sldId id="585" r:id="rId205"/>
    <p:sldId id="592" r:id="rId206"/>
    <p:sldId id="594" r:id="rId207"/>
    <p:sldId id="595" r:id="rId208"/>
    <p:sldId id="553" r:id="rId209"/>
    <p:sldId id="525" r:id="rId210"/>
    <p:sldId id="526" r:id="rId211"/>
    <p:sldId id="527" r:id="rId212"/>
    <p:sldId id="528" r:id="rId213"/>
    <p:sldId id="529" r:id="rId214"/>
    <p:sldId id="530" r:id="rId215"/>
    <p:sldId id="531" r:id="rId216"/>
    <p:sldId id="532" r:id="rId217"/>
    <p:sldId id="533" r:id="rId218"/>
    <p:sldId id="534" r:id="rId219"/>
    <p:sldId id="535" r:id="rId220"/>
    <p:sldId id="536" r:id="rId221"/>
    <p:sldId id="537" r:id="rId222"/>
    <p:sldId id="538" r:id="rId223"/>
    <p:sldId id="539" r:id="rId224"/>
    <p:sldId id="540" r:id="rId225"/>
    <p:sldId id="541" r:id="rId2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74" autoAdjust="0"/>
  </p:normalViewPr>
  <p:slideViewPr>
    <p:cSldViewPr snapToGrid="0">
      <p:cViewPr varScale="1">
        <p:scale>
          <a:sx n="80" d="100"/>
          <a:sy n="80" d="100"/>
        </p:scale>
        <p:origin x="6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viewProps" Target="view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CEE65-9482-4225-B3A6-5714B51D4080}" type="datetimeFigureOut">
              <a:rPr lang="en-IN" smtClean="0"/>
              <a:t>20-08-2024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C8903-5B18-4F4A-8559-BCDCC3903FCA}" type="slidenum">
              <a:rPr lang="en-IN" smtClean="0"/>
              <a:t>‹#›</a:t>
            </a:fld>
            <a:endParaRPr lang="en-IN"/>
          </a:p>
        </p:txBody>
      </p:sp>
    </p:spTree>
    <p:extLst>
      <p:ext uri="{BB962C8B-B14F-4D97-AF65-F5344CB8AC3E}">
        <p14:creationId xmlns:p14="http://schemas.microsoft.com/office/powerpoint/2010/main" val="1921351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2</a:t>
            </a:fld>
            <a:endParaRPr lang="en-IN"/>
          </a:p>
        </p:txBody>
      </p:sp>
    </p:spTree>
    <p:extLst>
      <p:ext uri="{BB962C8B-B14F-4D97-AF65-F5344CB8AC3E}">
        <p14:creationId xmlns:p14="http://schemas.microsoft.com/office/powerpoint/2010/main" val="371571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111</a:t>
            </a:fld>
            <a:endParaRPr lang="en-IN"/>
          </a:p>
        </p:txBody>
      </p:sp>
    </p:spTree>
    <p:extLst>
      <p:ext uri="{BB962C8B-B14F-4D97-AF65-F5344CB8AC3E}">
        <p14:creationId xmlns:p14="http://schemas.microsoft.com/office/powerpoint/2010/main" val="84867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211</a:t>
            </a:fld>
            <a:endParaRPr lang="en-IN"/>
          </a:p>
        </p:txBody>
      </p:sp>
    </p:spTree>
    <p:extLst>
      <p:ext uri="{BB962C8B-B14F-4D97-AF65-F5344CB8AC3E}">
        <p14:creationId xmlns:p14="http://schemas.microsoft.com/office/powerpoint/2010/main" val="287869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212</a:t>
            </a:fld>
            <a:endParaRPr lang="en-IN"/>
          </a:p>
        </p:txBody>
      </p:sp>
    </p:spTree>
    <p:extLst>
      <p:ext uri="{BB962C8B-B14F-4D97-AF65-F5344CB8AC3E}">
        <p14:creationId xmlns:p14="http://schemas.microsoft.com/office/powerpoint/2010/main" val="425291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213</a:t>
            </a:fld>
            <a:endParaRPr lang="en-IN"/>
          </a:p>
        </p:txBody>
      </p:sp>
    </p:spTree>
    <p:extLst>
      <p:ext uri="{BB962C8B-B14F-4D97-AF65-F5344CB8AC3E}">
        <p14:creationId xmlns:p14="http://schemas.microsoft.com/office/powerpoint/2010/main" val="3149147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B1C8903-5B18-4F4A-8559-BCDCC3903FCA}" type="slidenum">
              <a:rPr lang="en-IN" smtClean="0"/>
              <a:t>214</a:t>
            </a:fld>
            <a:endParaRPr lang="en-IN"/>
          </a:p>
        </p:txBody>
      </p:sp>
    </p:spTree>
    <p:extLst>
      <p:ext uri="{BB962C8B-B14F-4D97-AF65-F5344CB8AC3E}">
        <p14:creationId xmlns:p14="http://schemas.microsoft.com/office/powerpoint/2010/main" val="360868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3643D9F-2BF6-44E0-8CD3-7FB7DE90BDB4}" type="datetimeFigureOut">
              <a:rPr lang="en-IN" smtClean="0"/>
              <a:t>20-08-2024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275767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643D9F-2BF6-44E0-8CD3-7FB7DE90BDB4}" type="datetimeFigureOut">
              <a:rPr lang="en-IN" smtClean="0"/>
              <a:t>20-08-2024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114679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643D9F-2BF6-44E0-8CD3-7FB7DE90BDB4}" type="datetimeFigureOut">
              <a:rPr lang="en-IN" smtClean="0"/>
              <a:t>20-08-2024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3330106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3643D9F-2BF6-44E0-8CD3-7FB7DE90BDB4}" type="datetimeFigureOut">
              <a:rPr lang="en-IN" smtClean="0"/>
              <a:t>20-08-2024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87024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643D9F-2BF6-44E0-8CD3-7FB7DE90BDB4}" type="datetimeFigureOut">
              <a:rPr lang="en-IN" smtClean="0"/>
              <a:t>20-08-2024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184546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3643D9F-2BF6-44E0-8CD3-7FB7DE90BDB4}" type="datetimeFigureOut">
              <a:rPr lang="en-IN" smtClean="0"/>
              <a:t>20-08-2024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4066398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3643D9F-2BF6-44E0-8CD3-7FB7DE90BDB4}" type="datetimeFigureOut">
              <a:rPr lang="en-IN" smtClean="0"/>
              <a:t>20-08-2024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377117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B3643D9F-2BF6-44E0-8CD3-7FB7DE90BDB4}" type="datetimeFigureOut">
              <a:rPr lang="en-IN" smtClean="0"/>
              <a:t>20-08-2024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427801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643D9F-2BF6-44E0-8CD3-7FB7DE90BDB4}" type="datetimeFigureOut">
              <a:rPr lang="en-IN" smtClean="0"/>
              <a:t>20-08-2024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1767547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643D9F-2BF6-44E0-8CD3-7FB7DE90BDB4}" type="datetimeFigureOut">
              <a:rPr lang="en-IN" smtClean="0"/>
              <a:t>20-08-2024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492269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643D9F-2BF6-44E0-8CD3-7FB7DE90BDB4}" type="datetimeFigureOut">
              <a:rPr lang="en-IN" smtClean="0"/>
              <a:t>20-08-2024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C51073-4E57-4106-8B9D-7AA004EE950F}" type="slidenum">
              <a:rPr lang="en-IN" smtClean="0"/>
              <a:t>‹#›</a:t>
            </a:fld>
            <a:endParaRPr lang="en-IN"/>
          </a:p>
        </p:txBody>
      </p:sp>
    </p:spTree>
    <p:extLst>
      <p:ext uri="{BB962C8B-B14F-4D97-AF65-F5344CB8AC3E}">
        <p14:creationId xmlns:p14="http://schemas.microsoft.com/office/powerpoint/2010/main" val="379951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643D9F-2BF6-44E0-8CD3-7FB7DE90BDB4}" type="datetimeFigureOut">
              <a:rPr lang="en-IN" smtClean="0"/>
              <a:t>20-08-2024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C51073-4E57-4106-8B9D-7AA004EE950F}" type="slidenum">
              <a:rPr lang="en-IN" smtClean="0"/>
              <a:t>‹#›</a:t>
            </a:fld>
            <a:endParaRPr lang="en-IN"/>
          </a:p>
        </p:txBody>
      </p:sp>
    </p:spTree>
    <p:extLst>
      <p:ext uri="{BB962C8B-B14F-4D97-AF65-F5344CB8AC3E}">
        <p14:creationId xmlns:p14="http://schemas.microsoft.com/office/powerpoint/2010/main" val="1249093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92.png"/><Relationship Id="rId4" Type="http://schemas.openxmlformats.org/officeDocument/2006/relationships/image" Target="../media/image112.png"/><Relationship Id="rId9"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qiskit.org/"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1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12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4" Type="http://schemas.openxmlformats.org/officeDocument/2006/relationships/image" Target="../media/image15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3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7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2.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0xMX8mSeIKw"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0xMX8mSeIKw"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6.xml"/><Relationship Id="rId4" Type="http://schemas.openxmlformats.org/officeDocument/2006/relationships/image" Target="../media/image208.pn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0xMX8mSeIKw"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8" Type="http://schemas.openxmlformats.org/officeDocument/2006/relationships/hyperlink" Target="https://www.npl.co.uk/quantum-programme/capabilities/semiconductor-devices" TargetMode="External"/><Relationship Id="rId3" Type="http://schemas.openxmlformats.org/officeDocument/2006/relationships/hyperlink" Target="https://www.perplexity.ai/" TargetMode="External"/><Relationship Id="rId7" Type="http://schemas.openxmlformats.org/officeDocument/2006/relationships/hyperlink" Target="https://devopedia.org/qubit" TargetMode="External"/><Relationship Id="rId2" Type="http://schemas.openxmlformats.org/officeDocument/2006/relationships/hyperlink" Target="https://chatgpt.com/" TargetMode="External"/><Relationship Id="rId1" Type="http://schemas.openxmlformats.org/officeDocument/2006/relationships/slideLayout" Target="../slideLayouts/slideLayout2.xml"/><Relationship Id="rId6" Type="http://schemas.openxmlformats.org/officeDocument/2006/relationships/hyperlink" Target="https://makb183.com/qubits-what-is-a-qubit-and-how-qubits-work/" TargetMode="External"/><Relationship Id="rId5" Type="http://schemas.openxmlformats.org/officeDocument/2006/relationships/hyperlink" Target="https://www.ibm.com/quantum/qiskit" TargetMode="External"/><Relationship Id="rId4" Type="http://schemas.openxmlformats.org/officeDocument/2006/relationships/hyperlink" Target="https://claude.ai/new" TargetMode="External"/></Relationships>
</file>

<file path=ppt/slides/_rels/slide223.xml.rels><?xml version="1.0" encoding="UTF-8" standalone="yes"?>
<Relationships xmlns="http://schemas.openxmlformats.org/package/2006/relationships"><Relationship Id="rId8" Type="http://schemas.openxmlformats.org/officeDocument/2006/relationships/hyperlink" Target="https://www.youtube.com/watch?v=k_QeSOIDiEM" TargetMode="External"/><Relationship Id="rId3" Type="http://schemas.openxmlformats.org/officeDocument/2006/relationships/hyperlink" Target="https://www.youtube.com/watch?v=e3fz3dqhN44" TargetMode="External"/><Relationship Id="rId7" Type="http://schemas.openxmlformats.org/officeDocument/2006/relationships/hyperlink" Target="https://www.youtube.com/watch?v=c0D8X4eN_Cg&amp;list=PLnK6MrIqGXsL1KShnocSdwNSiKnBodpie" TargetMode="External"/><Relationship Id="rId2" Type="http://schemas.openxmlformats.org/officeDocument/2006/relationships/hyperlink" Target="https://www.youtube.com/watch?v=uPOA4-Hm7og" TargetMode="External"/><Relationship Id="rId1" Type="http://schemas.openxmlformats.org/officeDocument/2006/relationships/slideLayout" Target="../slideLayouts/slideLayout2.xml"/><Relationship Id="rId6" Type="http://schemas.openxmlformats.org/officeDocument/2006/relationships/hyperlink" Target="https://www.youtube.com/watch?v=uLnGp1WTNFQ" TargetMode="External"/><Relationship Id="rId5" Type="http://schemas.openxmlformats.org/officeDocument/2006/relationships/hyperlink" Target="https://www.youtube.com/watch?v=0xMX8mSeIKw" TargetMode="External"/><Relationship Id="rId10" Type="http://schemas.openxmlformats.org/officeDocument/2006/relationships/hyperlink" Target="https://www.youtube.com/watch?v=m8fi0fODVDw" TargetMode="External"/><Relationship Id="rId4" Type="http://schemas.openxmlformats.org/officeDocument/2006/relationships/hyperlink" Target="https://www.youtube.com/watch?v=-UlxHPIEVqA&amp;t=1499s" TargetMode="External"/><Relationship Id="rId9" Type="http://schemas.openxmlformats.org/officeDocument/2006/relationships/hyperlink" Target="https://www.youtube.com/watch?v=M93Qtu3J-5M" TargetMode="External"/></Relationships>
</file>

<file path=ppt/slides/_rels/slide224.xml.rels><?xml version="1.0" encoding="UTF-8" standalone="yes"?>
<Relationships xmlns="http://schemas.openxmlformats.org/package/2006/relationships"><Relationship Id="rId3" Type="http://schemas.openxmlformats.org/officeDocument/2006/relationships/hyperlink" Target="https://github.com/Qiskit/qiskit-tutorials/blob/66ab9961e5e25f8712819cd212351ee077a811ae/reference/tools/getting_started.ipynb" TargetMode="External"/><Relationship Id="rId2" Type="http://schemas.openxmlformats.org/officeDocument/2006/relationships/hyperlink" Target="https://www.youtube.com/watch?v=lqWSziZJsLs" TargetMode="External"/><Relationship Id="rId1" Type="http://schemas.openxmlformats.org/officeDocument/2006/relationships/slideLayout" Target="../slideLayouts/slideLayout2.xml"/><Relationship Id="rId6" Type="http://schemas.openxmlformats.org/officeDocument/2006/relationships/hyperlink" Target="https://github.com/Qiskit/textbook/tree/main/notebooks/ch-prerequisites" TargetMode="External"/><Relationship Id="rId5" Type="http://schemas.openxmlformats.org/officeDocument/2006/relationships/hyperlink" Target="https://github.com/Qiskit/textbook/blob/main/notebooks/ch-states/single-qubit-gates.ipynb" TargetMode="External"/><Relationship Id="rId4" Type="http://schemas.openxmlformats.org/officeDocument/2006/relationships/hyperlink" Target="https://github.com/Qiskit/qiskit-tutorials/blob/66ab9961e5e25f8712819cd212351ee077a811ae/reference/tools/quantum_gates_and_linear_algebra.ipynb"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analyticsinsight.net/latest-news/overview-of-quantum-computer-platfor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lse/quantum-computing-1-breaking-down-process-mihir-kavishwar-xakoc/" TargetMode="External"/><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gla.ac.uk/news/archiveofnews/2021/november/headline_818516_en.html"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8.png"/></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9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92.png"/><Relationship Id="rId4" Type="http://schemas.openxmlformats.org/officeDocument/2006/relationships/image" Target="../media/image105.png"/><Relationship Id="rId9"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20000"/>
              <a:lumOff val="80000"/>
            </a:schemeClr>
          </a:solidFill>
        </p:spPr>
        <p:txBody>
          <a:bodyPr/>
          <a:lstStyle/>
          <a:p>
            <a:r>
              <a:rPr lang="en-US" b="1" dirty="0"/>
              <a:t>Introduction to Quantum Computing</a:t>
            </a:r>
            <a:endParaRPr lang="en-IN" b="1" dirty="0"/>
          </a:p>
        </p:txBody>
      </p:sp>
      <p:sp>
        <p:nvSpPr>
          <p:cNvPr id="3" name="Subtitle 2"/>
          <p:cNvSpPr>
            <a:spLocks noGrp="1"/>
          </p:cNvSpPr>
          <p:nvPr>
            <p:ph type="subTitle" idx="1"/>
          </p:nvPr>
        </p:nvSpPr>
        <p:spPr/>
        <p:txBody>
          <a:bodyPr/>
          <a:lstStyle/>
          <a:p>
            <a:r>
              <a:rPr lang="en-US" dirty="0"/>
              <a:t>Dr. Thyagaraju G S </a:t>
            </a:r>
          </a:p>
          <a:p>
            <a:r>
              <a:rPr lang="en-US" dirty="0"/>
              <a:t>Professor and </a:t>
            </a:r>
            <a:r>
              <a:rPr lang="en-US" dirty="0" err="1"/>
              <a:t>HoD</a:t>
            </a:r>
            <a:r>
              <a:rPr lang="en-US" dirty="0"/>
              <a:t>, Department of CSE, </a:t>
            </a:r>
          </a:p>
          <a:p>
            <a:r>
              <a:rPr lang="en-US" dirty="0"/>
              <a:t>SDM Institute Of Technology, Ujire-574240</a:t>
            </a:r>
            <a:endParaRPr lang="en-IN" dirty="0"/>
          </a:p>
        </p:txBody>
      </p:sp>
    </p:spTree>
    <p:extLst>
      <p:ext uri="{BB962C8B-B14F-4D97-AF65-F5344CB8AC3E}">
        <p14:creationId xmlns:p14="http://schemas.microsoft.com/office/powerpoint/2010/main" val="3930021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7931" y="234497"/>
            <a:ext cx="11653934" cy="633251"/>
          </a:xfrm>
          <a:solidFill>
            <a:schemeClr val="accent2">
              <a:lumMod val="20000"/>
              <a:lumOff val="80000"/>
            </a:schemeClr>
          </a:solidFill>
        </p:spPr>
        <p:txBody>
          <a:bodyPr>
            <a:normAutofit fontScale="90000"/>
          </a:bodyPr>
          <a:lstStyle/>
          <a:p>
            <a:r>
              <a:rPr lang="en-US" b="1" dirty="0"/>
              <a:t>4.0</a:t>
            </a:r>
            <a:r>
              <a:rPr lang="en-US" dirty="0"/>
              <a:t> </a:t>
            </a:r>
            <a:r>
              <a:rPr lang="en-IN" b="1" dirty="0"/>
              <a:t>Fundamental Principles of Quantum Computing</a:t>
            </a:r>
          </a:p>
        </p:txBody>
      </p:sp>
      <p:sp>
        <p:nvSpPr>
          <p:cNvPr id="6" name="Content Placeholder 5"/>
          <p:cNvSpPr>
            <a:spLocks noGrp="1"/>
          </p:cNvSpPr>
          <p:nvPr>
            <p:ph idx="1"/>
          </p:nvPr>
        </p:nvSpPr>
        <p:spPr>
          <a:xfrm>
            <a:off x="1026367" y="1539551"/>
            <a:ext cx="9032033" cy="3872204"/>
          </a:xfrm>
        </p:spPr>
        <p:txBody>
          <a:bodyPr>
            <a:noAutofit/>
          </a:bodyPr>
          <a:lstStyle/>
          <a:p>
            <a:pPr marL="0" indent="0">
              <a:buNone/>
            </a:pPr>
            <a:r>
              <a:rPr lang="en-IN" sz="3200" b="1" dirty="0"/>
              <a:t>4.1 </a:t>
            </a:r>
            <a:r>
              <a:rPr lang="en-IN" sz="3200" b="1" dirty="0" smtClean="0"/>
              <a:t>Qubits </a:t>
            </a:r>
          </a:p>
          <a:p>
            <a:pPr marL="0" indent="0">
              <a:buNone/>
            </a:pPr>
            <a:r>
              <a:rPr lang="en-US" sz="3200" b="1" dirty="0" smtClean="0"/>
              <a:t>4.2 Superposition</a:t>
            </a:r>
          </a:p>
          <a:p>
            <a:pPr marL="0" indent="0">
              <a:buNone/>
            </a:pPr>
            <a:r>
              <a:rPr lang="en-IN" sz="3200" b="1" dirty="0" smtClean="0"/>
              <a:t>4.3 Entanglement</a:t>
            </a:r>
          </a:p>
          <a:p>
            <a:pPr marL="0" indent="0">
              <a:buNone/>
            </a:pPr>
            <a:r>
              <a:rPr lang="en-IN" sz="3200" b="1" dirty="0" smtClean="0"/>
              <a:t>4.4 Quantum Interference</a:t>
            </a:r>
          </a:p>
          <a:p>
            <a:pPr marL="0" indent="0">
              <a:buNone/>
            </a:pPr>
            <a:r>
              <a:rPr lang="en-US" sz="3200" b="1" dirty="0" smtClean="0"/>
              <a:t>4.5 Decoherence </a:t>
            </a:r>
          </a:p>
          <a:p>
            <a:pPr marL="0" indent="0">
              <a:buNone/>
            </a:pPr>
            <a:r>
              <a:rPr lang="en-IN" sz="3200" b="1" dirty="0" smtClean="0"/>
              <a:t>4.6 Quantum </a:t>
            </a:r>
            <a:r>
              <a:rPr lang="en-IN" sz="3200" b="1" dirty="0" err="1" smtClean="0"/>
              <a:t>Tunneling</a:t>
            </a:r>
            <a:r>
              <a:rPr lang="en-IN" sz="3200" b="1" dirty="0" smtClean="0"/>
              <a:t> </a:t>
            </a:r>
          </a:p>
          <a:p>
            <a:pPr marL="0" indent="0">
              <a:buNone/>
            </a:pPr>
            <a:r>
              <a:rPr lang="en-IN" sz="3200" b="1" dirty="0" smtClean="0"/>
              <a:t>4.7 Measurement </a:t>
            </a:r>
            <a:r>
              <a:rPr lang="en-IN" sz="3200" b="1" dirty="0"/>
              <a:t>and </a:t>
            </a:r>
            <a:r>
              <a:rPr lang="en-IN" sz="3200" b="1" dirty="0" smtClean="0"/>
              <a:t>Collapse</a:t>
            </a:r>
            <a:endParaRPr lang="en-IN" sz="3200" dirty="0"/>
          </a:p>
        </p:txBody>
      </p:sp>
    </p:spTree>
    <p:extLst>
      <p:ext uri="{BB962C8B-B14F-4D97-AF65-F5344CB8AC3E}">
        <p14:creationId xmlns:p14="http://schemas.microsoft.com/office/powerpoint/2010/main" val="24907953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antum Computing | ShareTech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4357"/>
            <a:ext cx="3989581" cy="30898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187543" y="178233"/>
            <a:ext cx="2429214" cy="876422"/>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4187543" y="2320318"/>
            <a:ext cx="3972479" cy="962159"/>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4282806" y="4438349"/>
            <a:ext cx="3877216" cy="943107"/>
          </a:xfrm>
          <a:prstGeom prst="rect">
            <a:avLst/>
          </a:prstGeom>
          <a:ln>
            <a:solidFill>
              <a:schemeClr val="tx1"/>
            </a:solidFill>
          </a:ln>
        </p:spPr>
      </p:pic>
      <p:pic>
        <p:nvPicPr>
          <p:cNvPr id="2" name="Picture 1"/>
          <p:cNvPicPr>
            <a:picLocks noChangeAspect="1"/>
          </p:cNvPicPr>
          <p:nvPr/>
        </p:nvPicPr>
        <p:blipFill>
          <a:blip r:embed="rId6"/>
          <a:stretch>
            <a:fillRect/>
          </a:stretch>
        </p:blipFill>
        <p:spPr>
          <a:xfrm>
            <a:off x="4187543" y="1226129"/>
            <a:ext cx="7754432" cy="990738"/>
          </a:xfrm>
          <a:prstGeom prst="rect">
            <a:avLst/>
          </a:prstGeom>
        </p:spPr>
      </p:pic>
      <p:pic>
        <p:nvPicPr>
          <p:cNvPr id="3" name="Picture 2"/>
          <p:cNvPicPr>
            <a:picLocks noChangeAspect="1"/>
          </p:cNvPicPr>
          <p:nvPr/>
        </p:nvPicPr>
        <p:blipFill>
          <a:blip r:embed="rId7"/>
          <a:stretch>
            <a:fillRect/>
          </a:stretch>
        </p:blipFill>
        <p:spPr>
          <a:xfrm>
            <a:off x="4187543" y="3431967"/>
            <a:ext cx="6925642" cy="985736"/>
          </a:xfrm>
          <a:prstGeom prst="rect">
            <a:avLst/>
          </a:prstGeom>
        </p:spPr>
      </p:pic>
      <p:pic>
        <p:nvPicPr>
          <p:cNvPr id="10" name="Picture 9"/>
          <p:cNvPicPr>
            <a:picLocks noChangeAspect="1"/>
          </p:cNvPicPr>
          <p:nvPr/>
        </p:nvPicPr>
        <p:blipFill>
          <a:blip r:embed="rId8"/>
          <a:stretch>
            <a:fillRect/>
          </a:stretch>
        </p:blipFill>
        <p:spPr>
          <a:xfrm>
            <a:off x="4187543" y="5552930"/>
            <a:ext cx="7001852" cy="1047896"/>
          </a:xfrm>
          <a:prstGeom prst="rect">
            <a:avLst/>
          </a:prstGeom>
        </p:spPr>
      </p:pic>
      <p:pic>
        <p:nvPicPr>
          <p:cNvPr id="11" name="Picture 10"/>
          <p:cNvPicPr>
            <a:picLocks noChangeAspect="1"/>
          </p:cNvPicPr>
          <p:nvPr/>
        </p:nvPicPr>
        <p:blipFill>
          <a:blip r:embed="rId9"/>
          <a:stretch>
            <a:fillRect/>
          </a:stretch>
        </p:blipFill>
        <p:spPr>
          <a:xfrm>
            <a:off x="33604" y="140126"/>
            <a:ext cx="3955978" cy="895475"/>
          </a:xfrm>
          <a:prstGeom prst="rect">
            <a:avLst/>
          </a:prstGeom>
          <a:ln>
            <a:solidFill>
              <a:schemeClr val="tx1"/>
            </a:solidFill>
          </a:ln>
        </p:spPr>
      </p:pic>
      <p:pic>
        <p:nvPicPr>
          <p:cNvPr id="13" name="Picture 2" descr="Bloch 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3788" y="4152584"/>
            <a:ext cx="2492860" cy="258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05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pPr algn="ctr"/>
            <a:r>
              <a:rPr lang="en-US" b="1" dirty="0" smtClean="0"/>
              <a:t>Quiz 2</a:t>
            </a:r>
            <a:endParaRPr lang="en-IN" b="1"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41013050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Open Source SDKs for Quantum Computing</a:t>
            </a:r>
            <a:endParaRPr lang="en-IN" b="1" dirty="0"/>
          </a:p>
        </p:txBody>
      </p:sp>
      <p:sp>
        <p:nvSpPr>
          <p:cNvPr id="3" name="Content Placeholder 2"/>
          <p:cNvSpPr>
            <a:spLocks noGrp="1"/>
          </p:cNvSpPr>
          <p:nvPr>
            <p:ph idx="1"/>
          </p:nvPr>
        </p:nvSpPr>
        <p:spPr>
          <a:xfrm>
            <a:off x="838200" y="2851993"/>
            <a:ext cx="10515600" cy="1999926"/>
          </a:xfrm>
        </p:spPr>
        <p:txBody>
          <a:bodyPr/>
          <a:lstStyle/>
          <a:p>
            <a:r>
              <a:rPr lang="en-US" dirty="0"/>
              <a:t>There are several open-source SDKs (</a:t>
            </a:r>
            <a:r>
              <a:rPr lang="en-US" b="1" dirty="0"/>
              <a:t>Software Development Kits</a:t>
            </a:r>
            <a:r>
              <a:rPr lang="en-US" dirty="0"/>
              <a:t>) available for </a:t>
            </a:r>
            <a:r>
              <a:rPr lang="en-US" b="1" dirty="0"/>
              <a:t>quantum computing</a:t>
            </a:r>
            <a:r>
              <a:rPr lang="en-US" dirty="0"/>
              <a:t>, each designed to help developers and researchers build, test, and run quantum algorithms on various </a:t>
            </a:r>
            <a:r>
              <a:rPr lang="en-US" b="1" dirty="0"/>
              <a:t>quantum hardware and simulators</a:t>
            </a:r>
            <a:r>
              <a:rPr lang="en-US" dirty="0" smtClean="0"/>
              <a:t>.</a:t>
            </a:r>
          </a:p>
          <a:p>
            <a:pPr marL="0" indent="0">
              <a:buNone/>
            </a:pPr>
            <a:endParaRPr lang="en-IN" dirty="0"/>
          </a:p>
        </p:txBody>
      </p:sp>
    </p:spTree>
    <p:extLst>
      <p:ext uri="{BB962C8B-B14F-4D97-AF65-F5344CB8AC3E}">
        <p14:creationId xmlns:p14="http://schemas.microsoft.com/office/powerpoint/2010/main" val="3821760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990" y="197174"/>
            <a:ext cx="10591801" cy="1325563"/>
          </a:xfrm>
          <a:solidFill>
            <a:schemeClr val="accent2">
              <a:lumMod val="20000"/>
              <a:lumOff val="80000"/>
            </a:schemeClr>
          </a:solidFill>
        </p:spPr>
        <p:txBody>
          <a:bodyPr/>
          <a:lstStyle/>
          <a:p>
            <a:r>
              <a:rPr lang="en-US" b="1" dirty="0"/>
              <a:t>Open Source SDKs  for Quantum Computing</a:t>
            </a:r>
            <a:endParaRPr lang="en-IN"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95154560"/>
              </p:ext>
            </p:extLst>
          </p:nvPr>
        </p:nvGraphicFramePr>
        <p:xfrm>
          <a:off x="408990" y="1530221"/>
          <a:ext cx="10591801" cy="5086012"/>
        </p:xfrm>
        <a:graphic>
          <a:graphicData uri="http://schemas.openxmlformats.org/drawingml/2006/table">
            <a:tbl>
              <a:tblPr firstRow="1" bandRow="1">
                <a:tableStyleId>{5940675A-B579-460E-94D1-54222C63F5DA}</a:tableStyleId>
              </a:tblPr>
              <a:tblGrid>
                <a:gridCol w="1125638">
                  <a:extLst>
                    <a:ext uri="{9D8B030D-6E8A-4147-A177-3AD203B41FA5}">
                      <a16:colId xmlns:a16="http://schemas.microsoft.com/office/drawing/2014/main" val="2552297119"/>
                    </a:ext>
                  </a:extLst>
                </a:gridCol>
                <a:gridCol w="1448021">
                  <a:extLst>
                    <a:ext uri="{9D8B030D-6E8A-4147-A177-3AD203B41FA5}">
                      <a16:colId xmlns:a16="http://schemas.microsoft.com/office/drawing/2014/main" val="947730837"/>
                    </a:ext>
                  </a:extLst>
                </a:gridCol>
                <a:gridCol w="4146116">
                  <a:extLst>
                    <a:ext uri="{9D8B030D-6E8A-4147-A177-3AD203B41FA5}">
                      <a16:colId xmlns:a16="http://schemas.microsoft.com/office/drawing/2014/main" val="216963899"/>
                    </a:ext>
                  </a:extLst>
                </a:gridCol>
                <a:gridCol w="3872026">
                  <a:extLst>
                    <a:ext uri="{9D8B030D-6E8A-4147-A177-3AD203B41FA5}">
                      <a16:colId xmlns:a16="http://schemas.microsoft.com/office/drawing/2014/main" val="374492356"/>
                    </a:ext>
                  </a:extLst>
                </a:gridCol>
              </a:tblGrid>
              <a:tr h="441748">
                <a:tc>
                  <a:txBody>
                    <a:bodyPr/>
                    <a:lstStyle/>
                    <a:p>
                      <a:pPr algn="ctr"/>
                      <a:r>
                        <a:rPr lang="en-US" sz="2400" b="1" dirty="0"/>
                        <a:t>Sl.NO</a:t>
                      </a:r>
                      <a:endParaRPr lang="en-IN" sz="2400" b="1" dirty="0"/>
                    </a:p>
                  </a:txBody>
                  <a:tcPr>
                    <a:solidFill>
                      <a:schemeClr val="accent2">
                        <a:lumMod val="20000"/>
                        <a:lumOff val="80000"/>
                      </a:schemeClr>
                    </a:solidFill>
                  </a:tcPr>
                </a:tc>
                <a:tc>
                  <a:txBody>
                    <a:bodyPr/>
                    <a:lstStyle/>
                    <a:p>
                      <a:pPr algn="ctr"/>
                      <a:r>
                        <a:rPr lang="en-US" sz="2400" b="1" dirty="0"/>
                        <a:t>SDK</a:t>
                      </a:r>
                      <a:endParaRPr lang="en-IN" sz="2400" b="1" dirty="0"/>
                    </a:p>
                  </a:txBody>
                  <a:tcPr>
                    <a:solidFill>
                      <a:schemeClr val="accent2">
                        <a:lumMod val="20000"/>
                        <a:lumOff val="80000"/>
                      </a:schemeClr>
                    </a:solidFill>
                  </a:tcPr>
                </a:tc>
                <a:tc>
                  <a:txBody>
                    <a:bodyPr/>
                    <a:lstStyle/>
                    <a:p>
                      <a:pPr algn="ctr"/>
                      <a:r>
                        <a:rPr lang="en-US" sz="2400" b="1" dirty="0"/>
                        <a:t>Developer</a:t>
                      </a:r>
                      <a:endParaRPr lang="en-IN" sz="2400" b="1" dirty="0"/>
                    </a:p>
                  </a:txBody>
                  <a:tcPr>
                    <a:solidFill>
                      <a:schemeClr val="accent2">
                        <a:lumMod val="20000"/>
                        <a:lumOff val="80000"/>
                      </a:schemeClr>
                    </a:solidFill>
                  </a:tcPr>
                </a:tc>
                <a:tc>
                  <a:txBody>
                    <a:bodyPr/>
                    <a:lstStyle/>
                    <a:p>
                      <a:pPr algn="ctr"/>
                      <a:r>
                        <a:rPr lang="en-US" sz="2400" b="1" dirty="0"/>
                        <a:t>Language</a:t>
                      </a:r>
                      <a:endParaRPr lang="en-IN" sz="2400" b="1" dirty="0"/>
                    </a:p>
                  </a:txBody>
                  <a:tcPr>
                    <a:solidFill>
                      <a:schemeClr val="accent2">
                        <a:lumMod val="20000"/>
                        <a:lumOff val="80000"/>
                      </a:schemeClr>
                    </a:solidFill>
                  </a:tcPr>
                </a:tc>
                <a:extLst>
                  <a:ext uri="{0D108BD9-81ED-4DB2-BD59-A6C34878D82A}">
                    <a16:rowId xmlns:a16="http://schemas.microsoft.com/office/drawing/2014/main" val="724321660"/>
                  </a:ext>
                </a:extLst>
              </a:tr>
              <a:tr h="482065">
                <a:tc>
                  <a:txBody>
                    <a:bodyPr/>
                    <a:lstStyle/>
                    <a:p>
                      <a:pPr algn="ctr"/>
                      <a:r>
                        <a:rPr lang="en-US" sz="2400" dirty="0"/>
                        <a:t>1</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err="1">
                          <a:solidFill>
                            <a:schemeClr val="tx1"/>
                          </a:solidFill>
                          <a:effectLst/>
                          <a:latin typeface="+mn-lt"/>
                          <a:ea typeface="+mn-ea"/>
                          <a:cs typeface="+mn-cs"/>
                          <a:hlinkClick r:id="rId2"/>
                        </a:rPr>
                        <a:t>Qiskit</a:t>
                      </a:r>
                      <a:endParaRPr lang="en-IN" sz="2400" b="1" i="0" kern="1200" dirty="0">
                        <a:solidFill>
                          <a:schemeClr val="tx1"/>
                        </a:solidFill>
                        <a:effectLst/>
                        <a:latin typeface="+mn-lt"/>
                        <a:ea typeface="+mn-ea"/>
                        <a:cs typeface="+mn-cs"/>
                      </a:endParaRPr>
                    </a:p>
                  </a:txBody>
                  <a:tcPr/>
                </a:tc>
                <a:tc>
                  <a:txBody>
                    <a:bodyPr/>
                    <a:lstStyle/>
                    <a:p>
                      <a:r>
                        <a:rPr lang="en-US" sz="2400" b="0" i="0" kern="1200" dirty="0">
                          <a:solidFill>
                            <a:schemeClr val="tx1"/>
                          </a:solidFill>
                          <a:effectLst/>
                          <a:latin typeface="+mn-lt"/>
                          <a:ea typeface="+mn-ea"/>
                          <a:cs typeface="+mn-cs"/>
                        </a:rPr>
                        <a:t>IBM Research and the Qiskit community.</a:t>
                      </a:r>
                      <a:endParaRPr lang="en-IN" sz="2400" dirty="0"/>
                    </a:p>
                  </a:txBody>
                  <a:tcPr/>
                </a:tc>
                <a:tc>
                  <a:txBody>
                    <a:bodyPr/>
                    <a:lstStyle/>
                    <a:p>
                      <a:r>
                        <a:rPr lang="en-IN" sz="2400" b="0" i="0" kern="1200" dirty="0">
                          <a:solidFill>
                            <a:schemeClr val="tx1"/>
                          </a:solidFill>
                          <a:effectLst/>
                          <a:latin typeface="+mn-lt"/>
                          <a:ea typeface="+mn-ea"/>
                          <a:cs typeface="+mn-cs"/>
                        </a:rPr>
                        <a:t>Python</a:t>
                      </a:r>
                      <a:endParaRPr lang="en-IN" sz="2400" dirty="0"/>
                    </a:p>
                  </a:txBody>
                  <a:tcPr/>
                </a:tc>
                <a:extLst>
                  <a:ext uri="{0D108BD9-81ED-4DB2-BD59-A6C34878D82A}">
                    <a16:rowId xmlns:a16="http://schemas.microsoft.com/office/drawing/2014/main" val="3194451567"/>
                  </a:ext>
                </a:extLst>
              </a:tr>
              <a:tr h="408712">
                <a:tc>
                  <a:txBody>
                    <a:bodyPr/>
                    <a:lstStyle/>
                    <a:p>
                      <a:pPr algn="ctr"/>
                      <a:r>
                        <a:rPr lang="en-US" sz="2400" dirty="0"/>
                        <a:t>2</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err="1">
                          <a:solidFill>
                            <a:schemeClr val="tx1"/>
                          </a:solidFill>
                          <a:effectLst/>
                          <a:latin typeface="+mn-lt"/>
                          <a:ea typeface="+mn-ea"/>
                          <a:cs typeface="+mn-cs"/>
                        </a:rPr>
                        <a:t>Cirq</a:t>
                      </a:r>
                      <a:endParaRPr lang="en-IN" sz="2400" b="1" i="0" kern="1200" dirty="0">
                        <a:solidFill>
                          <a:schemeClr val="tx1"/>
                        </a:solidFill>
                        <a:effectLst/>
                        <a:latin typeface="+mn-lt"/>
                        <a:ea typeface="+mn-ea"/>
                        <a:cs typeface="+mn-cs"/>
                      </a:endParaRPr>
                    </a:p>
                  </a:txBody>
                  <a:tcPr/>
                </a:tc>
                <a:tc>
                  <a:txBody>
                    <a:bodyPr/>
                    <a:lstStyle/>
                    <a:p>
                      <a:r>
                        <a:rPr lang="en-IN" sz="2400" b="0" i="0" kern="1200" dirty="0">
                          <a:solidFill>
                            <a:schemeClr val="tx1"/>
                          </a:solidFill>
                          <a:effectLst/>
                          <a:latin typeface="+mn-lt"/>
                          <a:ea typeface="+mn-ea"/>
                          <a:cs typeface="+mn-cs"/>
                        </a:rPr>
                        <a:t>Google</a:t>
                      </a:r>
                      <a:endParaRPr lang="en-IN" sz="2400" dirty="0"/>
                    </a:p>
                  </a:txBody>
                  <a:tcPr/>
                </a:tc>
                <a:tc>
                  <a:txBody>
                    <a:bodyPr/>
                    <a:lstStyle/>
                    <a:p>
                      <a:r>
                        <a:rPr lang="en-IN" sz="2400" b="0" i="0" kern="1200" dirty="0">
                          <a:solidFill>
                            <a:schemeClr val="tx1"/>
                          </a:solidFill>
                          <a:effectLst/>
                          <a:latin typeface="+mn-lt"/>
                          <a:ea typeface="+mn-ea"/>
                          <a:cs typeface="+mn-cs"/>
                        </a:rPr>
                        <a:t>Python</a:t>
                      </a:r>
                      <a:endParaRPr lang="en-IN" sz="2400" dirty="0"/>
                    </a:p>
                  </a:txBody>
                  <a:tcPr/>
                </a:tc>
                <a:extLst>
                  <a:ext uri="{0D108BD9-81ED-4DB2-BD59-A6C34878D82A}">
                    <a16:rowId xmlns:a16="http://schemas.microsoft.com/office/drawing/2014/main" val="1043158936"/>
                  </a:ext>
                </a:extLst>
              </a:tr>
              <a:tr h="357690">
                <a:tc>
                  <a:txBody>
                    <a:bodyPr/>
                    <a:lstStyle/>
                    <a:p>
                      <a:pPr algn="ctr"/>
                      <a:r>
                        <a:rPr lang="en-US" sz="2400" dirty="0"/>
                        <a:t>3</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err="1" smtClean="0">
                          <a:solidFill>
                            <a:schemeClr val="tx1"/>
                          </a:solidFill>
                          <a:effectLst/>
                          <a:latin typeface="+mn-lt"/>
                          <a:ea typeface="+mn-ea"/>
                          <a:cs typeface="+mn-cs"/>
                        </a:rPr>
                        <a:t>Braket</a:t>
                      </a:r>
                      <a:endParaRPr lang="en-IN" sz="2400" b="1" i="0" kern="1200" dirty="0">
                        <a:solidFill>
                          <a:schemeClr val="tx1"/>
                        </a:solidFill>
                        <a:effectLst/>
                        <a:latin typeface="+mn-lt"/>
                        <a:ea typeface="+mn-ea"/>
                        <a:cs typeface="+mn-cs"/>
                      </a:endParaRPr>
                    </a:p>
                  </a:txBody>
                  <a:tcPr/>
                </a:tc>
                <a:tc>
                  <a:txBody>
                    <a:bodyPr/>
                    <a:lstStyle/>
                    <a:p>
                      <a:r>
                        <a:rPr lang="en-IN" sz="2400" b="0" i="0" kern="1200" dirty="0" smtClean="0">
                          <a:solidFill>
                            <a:schemeClr val="tx1"/>
                          </a:solidFill>
                          <a:effectLst/>
                          <a:latin typeface="+mn-lt"/>
                          <a:ea typeface="+mn-ea"/>
                          <a:cs typeface="+mn-cs"/>
                        </a:rPr>
                        <a:t>Amazon</a:t>
                      </a:r>
                      <a:endParaRPr lang="en-IN" sz="24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txBody>
                  <a:tcPr/>
                </a:tc>
                <a:extLst>
                  <a:ext uri="{0D108BD9-81ED-4DB2-BD59-A6C34878D82A}">
                    <a16:rowId xmlns:a16="http://schemas.microsoft.com/office/drawing/2014/main" val="2765325328"/>
                  </a:ext>
                </a:extLst>
              </a:tr>
              <a:tr h="423004">
                <a:tc>
                  <a:txBody>
                    <a:bodyPr/>
                    <a:lstStyle/>
                    <a:p>
                      <a:pPr algn="ctr"/>
                      <a:r>
                        <a:rPr lang="en-US" sz="2400" dirty="0"/>
                        <a:t>4</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smtClean="0">
                          <a:solidFill>
                            <a:schemeClr val="tx1"/>
                          </a:solidFill>
                          <a:effectLst/>
                          <a:latin typeface="+mn-lt"/>
                          <a:ea typeface="+mn-ea"/>
                          <a:cs typeface="+mn-cs"/>
                        </a:rPr>
                        <a:t>Forest</a:t>
                      </a:r>
                      <a:endParaRPr lang="en-IN" sz="2400" b="1" i="0" kern="1200" dirty="0">
                        <a:solidFill>
                          <a:schemeClr val="tx1"/>
                        </a:solidFill>
                        <a:effectLst/>
                        <a:latin typeface="+mn-lt"/>
                        <a:ea typeface="+mn-ea"/>
                        <a:cs typeface="+mn-cs"/>
                      </a:endParaRPr>
                    </a:p>
                  </a:txBody>
                  <a:tcPr/>
                </a:tc>
                <a:tc>
                  <a:txBody>
                    <a:bodyPr/>
                    <a:lstStyle/>
                    <a:p>
                      <a:r>
                        <a:rPr lang="en-IN" sz="2400" b="0" i="0" kern="1200" dirty="0" err="1">
                          <a:solidFill>
                            <a:schemeClr val="tx1"/>
                          </a:solidFill>
                          <a:effectLst/>
                          <a:latin typeface="+mn-lt"/>
                          <a:ea typeface="+mn-ea"/>
                          <a:cs typeface="+mn-cs"/>
                        </a:rPr>
                        <a:t>Rigetti</a:t>
                      </a:r>
                      <a:r>
                        <a:rPr lang="en-IN" sz="2400" b="0" i="0" kern="1200" dirty="0">
                          <a:solidFill>
                            <a:schemeClr val="tx1"/>
                          </a:solidFill>
                          <a:effectLst/>
                          <a:latin typeface="+mn-lt"/>
                          <a:ea typeface="+mn-ea"/>
                          <a:cs typeface="+mn-cs"/>
                        </a:rPr>
                        <a:t> Computing</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txBody>
                  <a:tcPr/>
                </a:tc>
                <a:extLst>
                  <a:ext uri="{0D108BD9-81ED-4DB2-BD59-A6C34878D82A}">
                    <a16:rowId xmlns:a16="http://schemas.microsoft.com/office/drawing/2014/main" val="3961354729"/>
                  </a:ext>
                </a:extLst>
              </a:tr>
              <a:tr h="408712">
                <a:tc>
                  <a:txBody>
                    <a:bodyPr/>
                    <a:lstStyle/>
                    <a:p>
                      <a:pPr algn="ctr"/>
                      <a:r>
                        <a:rPr lang="en-US" sz="2400" dirty="0"/>
                        <a:t>5</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a:solidFill>
                            <a:schemeClr val="tx1"/>
                          </a:solidFill>
                          <a:effectLst/>
                          <a:latin typeface="+mn-lt"/>
                          <a:ea typeface="+mn-ea"/>
                          <a:cs typeface="+mn-cs"/>
                        </a:rPr>
                        <a:t>Ocean</a:t>
                      </a:r>
                    </a:p>
                  </a:txBody>
                  <a:tcPr/>
                </a:tc>
                <a:tc>
                  <a:txBody>
                    <a:bodyPr/>
                    <a:lstStyle/>
                    <a:p>
                      <a:r>
                        <a:rPr lang="en-IN" sz="2400" b="0" i="0" kern="1200" dirty="0">
                          <a:solidFill>
                            <a:schemeClr val="tx1"/>
                          </a:solidFill>
                          <a:effectLst/>
                          <a:latin typeface="+mn-lt"/>
                          <a:ea typeface="+mn-ea"/>
                          <a:cs typeface="+mn-cs"/>
                        </a:rPr>
                        <a:t>D-Wave Systems.</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txBody>
                  <a:tcPr/>
                </a:tc>
                <a:extLst>
                  <a:ext uri="{0D108BD9-81ED-4DB2-BD59-A6C34878D82A}">
                    <a16:rowId xmlns:a16="http://schemas.microsoft.com/office/drawing/2014/main" val="3919180391"/>
                  </a:ext>
                </a:extLst>
              </a:tr>
              <a:tr h="408712">
                <a:tc>
                  <a:txBody>
                    <a:bodyPr/>
                    <a:lstStyle/>
                    <a:p>
                      <a:pPr algn="ctr"/>
                      <a:r>
                        <a:rPr lang="en-US" sz="2400" dirty="0"/>
                        <a:t>6</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err="1">
                          <a:solidFill>
                            <a:schemeClr val="tx1"/>
                          </a:solidFill>
                          <a:effectLst/>
                          <a:latin typeface="+mn-lt"/>
                          <a:ea typeface="+mn-ea"/>
                          <a:cs typeface="+mn-cs"/>
                        </a:rPr>
                        <a:t>ProjectQ</a:t>
                      </a:r>
                      <a:endParaRPr lang="en-IN" sz="2400" b="1" i="0" kern="1200" dirty="0">
                        <a:solidFill>
                          <a:schemeClr val="tx1"/>
                        </a:solidFill>
                        <a:effectLst/>
                        <a:latin typeface="+mn-lt"/>
                        <a:ea typeface="+mn-ea"/>
                        <a:cs typeface="+mn-cs"/>
                      </a:endParaRPr>
                    </a:p>
                  </a:txBody>
                  <a:tcPr/>
                </a:tc>
                <a:tc>
                  <a:txBody>
                    <a:bodyPr/>
                    <a:lstStyle/>
                    <a:p>
                      <a:r>
                        <a:rPr lang="en-IN" sz="2400" b="0" i="0" kern="1200" dirty="0">
                          <a:solidFill>
                            <a:schemeClr val="tx1"/>
                          </a:solidFill>
                          <a:effectLst/>
                          <a:latin typeface="+mn-lt"/>
                          <a:ea typeface="+mn-ea"/>
                          <a:cs typeface="+mn-cs"/>
                        </a:rPr>
                        <a:t>ETH Zurich</a:t>
                      </a:r>
                      <a:endParaRPr lang="en-IN"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Python</a:t>
                      </a:r>
                    </a:p>
                  </a:txBody>
                  <a:tcPr/>
                </a:tc>
                <a:extLst>
                  <a:ext uri="{0D108BD9-81ED-4DB2-BD59-A6C34878D82A}">
                    <a16:rowId xmlns:a16="http://schemas.microsoft.com/office/drawing/2014/main" val="3103197198"/>
                  </a:ext>
                </a:extLst>
              </a:tr>
              <a:tr h="423004">
                <a:tc>
                  <a:txBody>
                    <a:bodyPr/>
                    <a:lstStyle/>
                    <a:p>
                      <a:pPr algn="ctr"/>
                      <a:r>
                        <a:rPr lang="en-US" sz="2400" dirty="0"/>
                        <a:t>7</a:t>
                      </a:r>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i="0" kern="1200" dirty="0" smtClean="0">
                          <a:solidFill>
                            <a:schemeClr val="tx1"/>
                          </a:solidFill>
                          <a:effectLst/>
                          <a:latin typeface="+mn-lt"/>
                          <a:ea typeface="+mn-ea"/>
                          <a:cs typeface="+mn-cs"/>
                        </a:rPr>
                        <a:t>QDK</a:t>
                      </a:r>
                      <a:endParaRPr lang="en-IN" sz="2400" b="1" i="0" kern="1200" dirty="0">
                        <a:solidFill>
                          <a:schemeClr val="tx1"/>
                        </a:solidFill>
                        <a:effectLst/>
                        <a:latin typeface="+mn-lt"/>
                        <a:ea typeface="+mn-ea"/>
                        <a:cs typeface="+mn-cs"/>
                      </a:endParaRPr>
                    </a:p>
                  </a:txBody>
                  <a:tcPr/>
                </a:tc>
                <a:tc>
                  <a:txBody>
                    <a:bodyPr/>
                    <a:lstStyle/>
                    <a:p>
                      <a:r>
                        <a:rPr lang="en-IN" sz="2400" b="0" i="0" kern="1200" dirty="0">
                          <a:solidFill>
                            <a:schemeClr val="tx1"/>
                          </a:solidFill>
                          <a:effectLst/>
                          <a:latin typeface="+mn-lt"/>
                          <a:ea typeface="+mn-ea"/>
                          <a:cs typeface="+mn-cs"/>
                        </a:rPr>
                        <a:t>Microsoft</a:t>
                      </a:r>
                      <a:endParaRPr lang="en-IN" sz="2400" dirty="0"/>
                    </a:p>
                  </a:txBody>
                  <a:tcPr/>
                </a:tc>
                <a:tc>
                  <a:txBody>
                    <a:bodyPr/>
                    <a:lstStyle/>
                    <a:p>
                      <a:r>
                        <a:rPr lang="en-IN" sz="2400" b="0" i="0" kern="1200" dirty="0">
                          <a:solidFill>
                            <a:schemeClr val="tx1"/>
                          </a:solidFill>
                          <a:effectLst/>
                          <a:latin typeface="+mn-lt"/>
                          <a:ea typeface="+mn-ea"/>
                          <a:cs typeface="+mn-cs"/>
                        </a:rPr>
                        <a:t>Q</a:t>
                      </a:r>
                      <a:r>
                        <a:rPr lang="en-IN" sz="2400" b="0" i="0" kern="1200" dirty="0" smtClean="0">
                          <a:solidFill>
                            <a:schemeClr val="tx1"/>
                          </a:solidFill>
                          <a:effectLst/>
                          <a:latin typeface="+mn-lt"/>
                          <a:ea typeface="+mn-ea"/>
                          <a:cs typeface="+mn-cs"/>
                        </a:rPr>
                        <a:t>#</a:t>
                      </a:r>
                      <a:endParaRPr lang="en-IN" sz="2400" dirty="0"/>
                    </a:p>
                  </a:txBody>
                  <a:tcPr/>
                </a:tc>
                <a:extLst>
                  <a:ext uri="{0D108BD9-81ED-4DB2-BD59-A6C34878D82A}">
                    <a16:rowId xmlns:a16="http://schemas.microsoft.com/office/drawing/2014/main" val="3402181349"/>
                  </a:ext>
                </a:extLst>
              </a:tr>
              <a:tr h="1062652">
                <a:tc gridSpan="4">
                  <a:txBody>
                    <a:bodyPr/>
                    <a:lstStyle/>
                    <a:p>
                      <a:pPr algn="ctr"/>
                      <a:r>
                        <a:rPr lang="en-US" sz="2400" b="1" dirty="0" smtClean="0"/>
                        <a:t>Others</a:t>
                      </a:r>
                      <a:r>
                        <a:rPr lang="en-US" sz="2400" dirty="0" smtClean="0"/>
                        <a:t> : </a:t>
                      </a:r>
                      <a:r>
                        <a:rPr lang="en-IN" sz="2400" dirty="0" smtClean="0"/>
                        <a:t>Strawberry Fields (Xanadu)(</a:t>
                      </a:r>
                      <a:r>
                        <a:rPr lang="en-IN" sz="2400" b="1" dirty="0" smtClean="0"/>
                        <a:t>Python</a:t>
                      </a:r>
                      <a:r>
                        <a:rPr lang="en-IN" sz="2400" dirty="0" smtClean="0"/>
                        <a:t>), </a:t>
                      </a:r>
                      <a:r>
                        <a:rPr lang="en-IN" sz="2400" dirty="0" err="1" smtClean="0"/>
                        <a:t>Quipper</a:t>
                      </a:r>
                      <a:r>
                        <a:rPr lang="en-IN" sz="2400" dirty="0" smtClean="0"/>
                        <a:t> (</a:t>
                      </a:r>
                      <a:r>
                        <a:rPr lang="en-IN" sz="2400" b="1" dirty="0" err="1" smtClean="0"/>
                        <a:t>Haskel</a:t>
                      </a:r>
                      <a:r>
                        <a:rPr lang="en-IN" sz="2400" dirty="0" smtClean="0"/>
                        <a:t>), </a:t>
                      </a:r>
                      <a:r>
                        <a:rPr lang="en-IN" sz="2400" dirty="0" err="1" smtClean="0"/>
                        <a:t>PennyLane</a:t>
                      </a:r>
                      <a:r>
                        <a:rPr lang="en-IN" sz="2400" dirty="0" smtClean="0"/>
                        <a:t>(</a:t>
                      </a:r>
                      <a:r>
                        <a:rPr lang="en-IN" sz="2400" b="1" dirty="0" smtClean="0"/>
                        <a:t>Python</a:t>
                      </a:r>
                      <a:r>
                        <a:rPr lang="en-IN" sz="2400" dirty="0" smtClean="0"/>
                        <a:t>),etc.</a:t>
                      </a:r>
                      <a:endParaRPr lang="en-IN" sz="240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2400" b="1" i="0" kern="1200" dirty="0">
                        <a:solidFill>
                          <a:schemeClr val="tx1"/>
                        </a:solidFill>
                        <a:effectLst/>
                        <a:latin typeface="+mn-lt"/>
                        <a:ea typeface="+mn-ea"/>
                        <a:cs typeface="+mn-cs"/>
                      </a:endParaRPr>
                    </a:p>
                  </a:txBody>
                  <a:tcPr/>
                </a:tc>
                <a:tc hMerge="1">
                  <a:txBody>
                    <a:bodyPr/>
                    <a:lstStyle/>
                    <a:p>
                      <a:endParaRPr lang="en-IN" sz="2400" dirty="0"/>
                    </a:p>
                  </a:txBody>
                  <a:tcPr/>
                </a:tc>
                <a:tc hMerge="1">
                  <a:txBody>
                    <a:bodyPr/>
                    <a:lstStyle/>
                    <a:p>
                      <a:endParaRPr lang="en-IN" sz="2400" dirty="0"/>
                    </a:p>
                  </a:txBody>
                  <a:tcPr/>
                </a:tc>
                <a:extLst>
                  <a:ext uri="{0D108BD9-81ED-4DB2-BD59-A6C34878D82A}">
                    <a16:rowId xmlns:a16="http://schemas.microsoft.com/office/drawing/2014/main" val="1927638173"/>
                  </a:ext>
                </a:extLst>
              </a:tr>
            </a:tbl>
          </a:graphicData>
        </a:graphic>
      </p:graphicFrame>
    </p:spTree>
    <p:extLst>
      <p:ext uri="{BB962C8B-B14F-4D97-AF65-F5344CB8AC3E}">
        <p14:creationId xmlns:p14="http://schemas.microsoft.com/office/powerpoint/2010/main" val="2768264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Qiskit Key Features</a:t>
            </a:r>
            <a:endParaRPr lang="en-IN" b="1" dirty="0"/>
          </a:p>
        </p:txBody>
      </p:sp>
      <p:sp>
        <p:nvSpPr>
          <p:cNvPr id="3" name="Content Placeholder 2"/>
          <p:cNvSpPr>
            <a:spLocks noGrp="1"/>
          </p:cNvSpPr>
          <p:nvPr>
            <p:ph idx="1"/>
          </p:nvPr>
        </p:nvSpPr>
        <p:spPr/>
        <p:txBody>
          <a:bodyPr>
            <a:normAutofit lnSpcReduction="10000"/>
          </a:bodyPr>
          <a:lstStyle/>
          <a:p>
            <a:r>
              <a:rPr lang="en-US" b="1" dirty="0"/>
              <a:t>Components</a:t>
            </a:r>
            <a:r>
              <a:rPr lang="en-US" dirty="0"/>
              <a:t>: Includes</a:t>
            </a:r>
          </a:p>
          <a:p>
            <a:pPr marL="914400" lvl="1" indent="-457200">
              <a:buFont typeface="+mj-lt"/>
              <a:buAutoNum type="arabicPeriod"/>
            </a:pPr>
            <a:r>
              <a:rPr lang="en-US" b="1" dirty="0"/>
              <a:t>Terra[ Earth] </a:t>
            </a:r>
            <a:r>
              <a:rPr lang="en-US" dirty="0"/>
              <a:t>: circuit construction </a:t>
            </a:r>
          </a:p>
          <a:p>
            <a:pPr marL="914400" lvl="1" indent="-457200">
              <a:buFont typeface="+mj-lt"/>
              <a:buAutoNum type="arabicPeriod"/>
            </a:pPr>
            <a:r>
              <a:rPr lang="en-US" b="1" dirty="0"/>
              <a:t>Aer [ Air] </a:t>
            </a:r>
            <a:r>
              <a:rPr lang="en-US" dirty="0"/>
              <a:t>: simulation, </a:t>
            </a:r>
          </a:p>
          <a:p>
            <a:pPr marL="914400" lvl="1" indent="-457200">
              <a:buFont typeface="+mj-lt"/>
              <a:buAutoNum type="arabicPeriod"/>
            </a:pPr>
            <a:r>
              <a:rPr lang="en-US" b="1" dirty="0" err="1"/>
              <a:t>Ignis</a:t>
            </a:r>
            <a:r>
              <a:rPr lang="en-US" b="1" dirty="0"/>
              <a:t> [Fire ] </a:t>
            </a:r>
            <a:r>
              <a:rPr lang="en-US" dirty="0"/>
              <a:t>:  error mitigation, and </a:t>
            </a:r>
          </a:p>
          <a:p>
            <a:pPr marL="914400" lvl="1" indent="-457200">
              <a:buFont typeface="+mj-lt"/>
              <a:buAutoNum type="arabicPeriod"/>
            </a:pPr>
            <a:r>
              <a:rPr lang="en-US" b="1" dirty="0"/>
              <a:t>Aqua [Water</a:t>
            </a:r>
            <a:r>
              <a:rPr lang="en-US" dirty="0"/>
              <a:t>] : application-specific algorithms.</a:t>
            </a:r>
          </a:p>
          <a:p>
            <a:r>
              <a:rPr lang="en-US" b="1" dirty="0"/>
              <a:t>Ecosystem:</a:t>
            </a:r>
            <a:r>
              <a:rPr lang="en-US" dirty="0"/>
              <a:t> Supports a wide range of quantum algorithms and applications, including finance, chemistry, and machine learning.</a:t>
            </a:r>
          </a:p>
          <a:p>
            <a:r>
              <a:rPr lang="en-US" b="1" dirty="0"/>
              <a:t>Community</a:t>
            </a:r>
            <a:r>
              <a:rPr lang="en-US" dirty="0"/>
              <a:t>: Strong community support with extensive tutorials and resources.</a:t>
            </a:r>
          </a:p>
          <a:p>
            <a:r>
              <a:rPr lang="en-US" b="1" dirty="0"/>
              <a:t>Use Cases</a:t>
            </a:r>
            <a:r>
              <a:rPr lang="en-US" dirty="0"/>
              <a:t>: Suitable for both beginners and advanced users, enabling access to IBM's quantum hardware and simulators.</a:t>
            </a:r>
          </a:p>
          <a:p>
            <a:endParaRPr lang="en-IN" dirty="0"/>
          </a:p>
        </p:txBody>
      </p:sp>
    </p:spTree>
    <p:extLst>
      <p:ext uri="{BB962C8B-B14F-4D97-AF65-F5344CB8AC3E}">
        <p14:creationId xmlns:p14="http://schemas.microsoft.com/office/powerpoint/2010/main" val="37705778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Installing </a:t>
            </a:r>
            <a:r>
              <a:rPr lang="en-IN" b="1" dirty="0" err="1"/>
              <a:t>Qiskit</a:t>
            </a:r>
            <a:endParaRPr lang="en-IN" b="1" dirty="0"/>
          </a:p>
        </p:txBody>
      </p:sp>
      <p:sp>
        <p:nvSpPr>
          <p:cNvPr id="3" name="Content Placeholder 2"/>
          <p:cNvSpPr>
            <a:spLocks noGrp="1"/>
          </p:cNvSpPr>
          <p:nvPr>
            <p:ph idx="1"/>
          </p:nvPr>
        </p:nvSpPr>
        <p:spPr/>
        <p:txBody>
          <a:bodyPr>
            <a:normAutofit/>
          </a:bodyPr>
          <a:lstStyle/>
          <a:p>
            <a:r>
              <a:rPr lang="en-IN" b="1" dirty="0"/>
              <a:t>pip install </a:t>
            </a:r>
            <a:r>
              <a:rPr lang="en-IN" b="1" dirty="0" err="1" smtClean="0"/>
              <a:t>qiskit</a:t>
            </a:r>
            <a:r>
              <a:rPr lang="en-IN" b="1" dirty="0" smtClean="0"/>
              <a:t>  </a:t>
            </a:r>
          </a:p>
          <a:p>
            <a:pPr lvl="1"/>
            <a:r>
              <a:rPr lang="en-IN" dirty="0" smtClean="0"/>
              <a:t>[ This </a:t>
            </a:r>
            <a:r>
              <a:rPr lang="en-US" dirty="0"/>
              <a:t>This will install the latest stable version of Qiskit, including</a:t>
            </a:r>
            <a:r>
              <a:rPr lang="en-US" dirty="0" smtClean="0"/>
              <a:t>: </a:t>
            </a:r>
            <a:r>
              <a:rPr lang="en-IN" dirty="0" err="1"/>
              <a:t>Q</a:t>
            </a:r>
            <a:r>
              <a:rPr lang="en-IN" b="1" dirty="0" err="1"/>
              <a:t>iskit</a:t>
            </a:r>
            <a:r>
              <a:rPr lang="en-IN" b="1" dirty="0"/>
              <a:t> </a:t>
            </a:r>
            <a:r>
              <a:rPr lang="en-IN" b="1" dirty="0" smtClean="0"/>
              <a:t>Terra,</a:t>
            </a:r>
            <a:r>
              <a:rPr lang="en-IN" b="1" dirty="0"/>
              <a:t> </a:t>
            </a:r>
            <a:r>
              <a:rPr lang="en-IN" b="1" dirty="0" err="1"/>
              <a:t>Qiskit</a:t>
            </a:r>
            <a:r>
              <a:rPr lang="en-IN" b="1" dirty="0"/>
              <a:t> </a:t>
            </a:r>
            <a:r>
              <a:rPr lang="en-IN" b="1" dirty="0" smtClean="0"/>
              <a:t>Aer</a:t>
            </a:r>
            <a:r>
              <a:rPr lang="en-IN" b="1" dirty="0"/>
              <a:t>, </a:t>
            </a:r>
            <a:r>
              <a:rPr lang="en-IN" b="1" dirty="0" err="1"/>
              <a:t>Qiskit</a:t>
            </a:r>
            <a:r>
              <a:rPr lang="en-IN" b="1" dirty="0"/>
              <a:t> </a:t>
            </a:r>
            <a:r>
              <a:rPr lang="en-IN" b="1" dirty="0" err="1" smtClean="0"/>
              <a:t>Ignis</a:t>
            </a:r>
            <a:r>
              <a:rPr lang="en-IN" b="1" dirty="0"/>
              <a:t> and </a:t>
            </a:r>
            <a:r>
              <a:rPr lang="en-IN" b="1" dirty="0" err="1"/>
              <a:t>Qiskit</a:t>
            </a:r>
            <a:r>
              <a:rPr lang="en-IN" b="1" dirty="0"/>
              <a:t> </a:t>
            </a:r>
            <a:r>
              <a:rPr lang="en-IN" b="1" dirty="0" smtClean="0"/>
              <a:t>Aqua</a:t>
            </a:r>
            <a:r>
              <a:rPr lang="en-IN" dirty="0" smtClean="0"/>
              <a:t>]</a:t>
            </a:r>
          </a:p>
          <a:p>
            <a:pPr lvl="1"/>
            <a:r>
              <a:rPr lang="en-US" dirty="0" smtClean="0"/>
              <a:t>Upgrading </a:t>
            </a:r>
            <a:r>
              <a:rPr lang="en-US" b="1" dirty="0" err="1" smtClean="0"/>
              <a:t>qistkit</a:t>
            </a:r>
            <a:r>
              <a:rPr lang="en-US" dirty="0" smtClean="0"/>
              <a:t>: </a:t>
            </a:r>
            <a:r>
              <a:rPr lang="en-IN" b="1" dirty="0"/>
              <a:t>pip install --upgrade </a:t>
            </a:r>
            <a:r>
              <a:rPr lang="en-IN" b="1" dirty="0" err="1"/>
              <a:t>qiskit</a:t>
            </a:r>
            <a:endParaRPr lang="en-IN" b="1" dirty="0" smtClean="0"/>
          </a:p>
          <a:p>
            <a:r>
              <a:rPr lang="en-IN" b="1" dirty="0"/>
              <a:t>Installing Individual </a:t>
            </a:r>
            <a:r>
              <a:rPr lang="en-IN" b="1" dirty="0" smtClean="0"/>
              <a:t>Components</a:t>
            </a:r>
          </a:p>
          <a:p>
            <a:pPr lvl="1"/>
            <a:r>
              <a:rPr lang="en-IN" b="1" dirty="0"/>
              <a:t>pip install </a:t>
            </a:r>
            <a:r>
              <a:rPr lang="en-IN" b="1" dirty="0" err="1"/>
              <a:t>qiskit</a:t>
            </a:r>
            <a:r>
              <a:rPr lang="en-IN" b="1" dirty="0"/>
              <a:t>-terra</a:t>
            </a:r>
          </a:p>
          <a:p>
            <a:pPr lvl="1"/>
            <a:r>
              <a:rPr lang="en-IN" b="1" dirty="0"/>
              <a:t>pip install </a:t>
            </a:r>
            <a:r>
              <a:rPr lang="en-IN" b="1" dirty="0" err="1"/>
              <a:t>qiskit-aer</a:t>
            </a:r>
            <a:endParaRPr lang="en-IN" b="1" dirty="0"/>
          </a:p>
          <a:p>
            <a:pPr lvl="1"/>
            <a:r>
              <a:rPr lang="en-IN" b="1" dirty="0" smtClean="0"/>
              <a:t>pip </a:t>
            </a:r>
            <a:r>
              <a:rPr lang="en-IN" b="1" dirty="0"/>
              <a:t>install </a:t>
            </a:r>
            <a:r>
              <a:rPr lang="en-IN" b="1" dirty="0" err="1"/>
              <a:t>qiskit-ignis</a:t>
            </a:r>
            <a:endParaRPr lang="en-IN" b="1" dirty="0"/>
          </a:p>
          <a:p>
            <a:pPr lvl="1"/>
            <a:r>
              <a:rPr lang="en-US" b="1" dirty="0"/>
              <a:t>pip install </a:t>
            </a:r>
            <a:r>
              <a:rPr lang="en-US" b="1" dirty="0" err="1"/>
              <a:t>qiskit</a:t>
            </a:r>
            <a:r>
              <a:rPr lang="en-US" b="1" dirty="0"/>
              <a:t>-aqua</a:t>
            </a:r>
          </a:p>
          <a:p>
            <a:endParaRPr lang="en-US" dirty="0" smtClean="0"/>
          </a:p>
          <a:p>
            <a:endParaRPr lang="en-IN" dirty="0"/>
          </a:p>
          <a:p>
            <a:endParaRPr lang="en-IN" dirty="0"/>
          </a:p>
        </p:txBody>
      </p:sp>
    </p:spTree>
    <p:extLst>
      <p:ext uri="{BB962C8B-B14F-4D97-AF65-F5344CB8AC3E}">
        <p14:creationId xmlns:p14="http://schemas.microsoft.com/office/powerpoint/2010/main" val="3771121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43797"/>
          </a:xfrm>
          <a:solidFill>
            <a:schemeClr val="accent2">
              <a:lumMod val="20000"/>
              <a:lumOff val="80000"/>
            </a:schemeClr>
          </a:solidFill>
        </p:spPr>
        <p:txBody>
          <a:bodyPr/>
          <a:lstStyle/>
          <a:p>
            <a:r>
              <a:rPr lang="en-IN" b="1" dirty="0"/>
              <a:t>Verifying the Installation</a:t>
            </a:r>
          </a:p>
        </p:txBody>
      </p:sp>
      <p:pic>
        <p:nvPicPr>
          <p:cNvPr id="4" name="Picture 3"/>
          <p:cNvPicPr>
            <a:picLocks noChangeAspect="1"/>
          </p:cNvPicPr>
          <p:nvPr/>
        </p:nvPicPr>
        <p:blipFill>
          <a:blip r:embed="rId2"/>
          <a:stretch>
            <a:fillRect/>
          </a:stretch>
        </p:blipFill>
        <p:spPr>
          <a:xfrm>
            <a:off x="735564" y="1494746"/>
            <a:ext cx="9678751" cy="4877481"/>
          </a:xfrm>
          <a:prstGeom prst="rect">
            <a:avLst/>
          </a:prstGeom>
        </p:spPr>
      </p:pic>
    </p:spTree>
    <p:extLst>
      <p:ext uri="{BB962C8B-B14F-4D97-AF65-F5344CB8AC3E}">
        <p14:creationId xmlns:p14="http://schemas.microsoft.com/office/powerpoint/2010/main" val="5906573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Verifying the Installation</a:t>
            </a:r>
          </a:p>
        </p:txBody>
      </p:sp>
      <p:pic>
        <p:nvPicPr>
          <p:cNvPr id="3" name="Picture 2"/>
          <p:cNvPicPr>
            <a:picLocks noChangeAspect="1"/>
          </p:cNvPicPr>
          <p:nvPr/>
        </p:nvPicPr>
        <p:blipFill>
          <a:blip r:embed="rId2"/>
          <a:stretch>
            <a:fillRect/>
          </a:stretch>
        </p:blipFill>
        <p:spPr>
          <a:xfrm>
            <a:off x="1042273" y="2237883"/>
            <a:ext cx="5657107" cy="3341823"/>
          </a:xfrm>
          <a:prstGeom prst="rect">
            <a:avLst/>
          </a:prstGeom>
        </p:spPr>
      </p:pic>
    </p:spTree>
    <p:extLst>
      <p:ext uri="{BB962C8B-B14F-4D97-AF65-F5344CB8AC3E}">
        <p14:creationId xmlns:p14="http://schemas.microsoft.com/office/powerpoint/2010/main" val="18324883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Qiskit Python Programs to representing Single Qubit States</a:t>
            </a:r>
            <a:endParaRPr lang="en-IN" b="1" dirty="0"/>
          </a:p>
        </p:txBody>
      </p:sp>
      <p:sp>
        <p:nvSpPr>
          <p:cNvPr id="3" name="Content Placeholder 2"/>
          <p:cNvSpPr>
            <a:spLocks noGrp="1"/>
          </p:cNvSpPr>
          <p:nvPr>
            <p:ph idx="1"/>
          </p:nvPr>
        </p:nvSpPr>
        <p:spPr>
          <a:xfrm>
            <a:off x="838200" y="2562744"/>
            <a:ext cx="10515600" cy="3203575"/>
          </a:xfrm>
        </p:spPr>
        <p:txBody>
          <a:bodyPr/>
          <a:lstStyle/>
          <a:p>
            <a:r>
              <a:rPr lang="en-US" b="1" dirty="0"/>
              <a:t>|0⟩ state </a:t>
            </a:r>
            <a:endParaRPr lang="en-US" b="1" dirty="0" smtClean="0"/>
          </a:p>
          <a:p>
            <a:r>
              <a:rPr lang="en-US" b="1" dirty="0" smtClean="0"/>
              <a:t>|1⟩ </a:t>
            </a:r>
            <a:r>
              <a:rPr lang="en-US" b="1" dirty="0"/>
              <a:t>state </a:t>
            </a:r>
          </a:p>
          <a:p>
            <a:r>
              <a:rPr lang="en-US" b="1" dirty="0" smtClean="0"/>
              <a:t>|</a:t>
            </a:r>
            <a:r>
              <a:rPr lang="en-US" b="1" dirty="0" err="1" smtClean="0"/>
              <a:t>i</a:t>
            </a:r>
            <a:r>
              <a:rPr lang="en-US" b="1" dirty="0" smtClean="0"/>
              <a:t>⟩ </a:t>
            </a:r>
            <a:r>
              <a:rPr lang="en-US" b="1" dirty="0"/>
              <a:t>state </a:t>
            </a:r>
          </a:p>
          <a:p>
            <a:r>
              <a:rPr lang="en-US" b="1" dirty="0" smtClean="0"/>
              <a:t>|-</a:t>
            </a:r>
            <a:r>
              <a:rPr lang="en-US" b="1" dirty="0" err="1" smtClean="0"/>
              <a:t>i</a:t>
            </a:r>
            <a:r>
              <a:rPr lang="en-US" b="1" dirty="0" smtClean="0"/>
              <a:t>⟩ </a:t>
            </a:r>
            <a:r>
              <a:rPr lang="en-US" b="1" dirty="0"/>
              <a:t>state </a:t>
            </a:r>
          </a:p>
          <a:p>
            <a:r>
              <a:rPr lang="en-US" b="1" dirty="0" smtClean="0"/>
              <a:t>|+⟩ </a:t>
            </a:r>
            <a:r>
              <a:rPr lang="en-US" b="1" dirty="0"/>
              <a:t>state </a:t>
            </a:r>
          </a:p>
          <a:p>
            <a:r>
              <a:rPr lang="en-US" b="1" dirty="0" smtClean="0"/>
              <a:t>|-⟩ </a:t>
            </a:r>
            <a:r>
              <a:rPr lang="en-US" b="1" dirty="0"/>
              <a:t>state </a:t>
            </a:r>
          </a:p>
          <a:p>
            <a:endParaRPr lang="en-US" b="1" dirty="0"/>
          </a:p>
          <a:p>
            <a:endParaRPr lang="en-IN" dirty="0"/>
          </a:p>
        </p:txBody>
      </p:sp>
    </p:spTree>
    <p:extLst>
      <p:ext uri="{BB962C8B-B14F-4D97-AF65-F5344CB8AC3E}">
        <p14:creationId xmlns:p14="http://schemas.microsoft.com/office/powerpoint/2010/main" val="3689537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62"/>
            <a:ext cx="11943184" cy="1325563"/>
          </a:xfrm>
          <a:solidFill>
            <a:schemeClr val="accent2">
              <a:lumMod val="20000"/>
              <a:lumOff val="80000"/>
            </a:schemeClr>
          </a:solidFill>
        </p:spPr>
        <p:txBody>
          <a:bodyPr>
            <a:normAutofit/>
          </a:bodyPr>
          <a:lstStyle/>
          <a:p>
            <a:r>
              <a:rPr lang="en-US" sz="3600" b="1" dirty="0"/>
              <a:t>1. Qiskit Python program to represent the |0⟩ state vector</a:t>
            </a:r>
            <a:endParaRPr lang="en-IN" sz="3600" b="1" dirty="0"/>
          </a:p>
        </p:txBody>
      </p:sp>
      <p:pic>
        <p:nvPicPr>
          <p:cNvPr id="5" name="Picture 4"/>
          <p:cNvPicPr>
            <a:picLocks noChangeAspect="1"/>
          </p:cNvPicPr>
          <p:nvPr/>
        </p:nvPicPr>
        <p:blipFill>
          <a:blip r:embed="rId2"/>
          <a:stretch>
            <a:fillRect/>
          </a:stretch>
        </p:blipFill>
        <p:spPr>
          <a:xfrm>
            <a:off x="0" y="1336125"/>
            <a:ext cx="8210037" cy="4688051"/>
          </a:xfrm>
          <a:prstGeom prst="rect">
            <a:avLst/>
          </a:prstGeom>
        </p:spPr>
      </p:pic>
      <p:pic>
        <p:nvPicPr>
          <p:cNvPr id="6" name="Picture 5"/>
          <p:cNvPicPr>
            <a:picLocks noChangeAspect="1"/>
          </p:cNvPicPr>
          <p:nvPr/>
        </p:nvPicPr>
        <p:blipFill>
          <a:blip r:embed="rId3"/>
          <a:stretch>
            <a:fillRect/>
          </a:stretch>
        </p:blipFill>
        <p:spPr>
          <a:xfrm>
            <a:off x="6391470" y="1336124"/>
            <a:ext cx="5800530" cy="5307271"/>
          </a:xfrm>
          <a:prstGeom prst="rect">
            <a:avLst/>
          </a:prstGeom>
        </p:spPr>
      </p:pic>
    </p:spTree>
    <p:extLst>
      <p:ext uri="{BB962C8B-B14F-4D97-AF65-F5344CB8AC3E}">
        <p14:creationId xmlns:p14="http://schemas.microsoft.com/office/powerpoint/2010/main" val="113115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4 Core Components of Quantum Computer</a:t>
            </a:r>
            <a:endParaRPr lang="en-IN" b="1" dirty="0"/>
          </a:p>
        </p:txBody>
      </p:sp>
      <p:sp>
        <p:nvSpPr>
          <p:cNvPr id="3" name="Content Placeholder 2"/>
          <p:cNvSpPr>
            <a:spLocks noGrp="1"/>
          </p:cNvSpPr>
          <p:nvPr>
            <p:ph idx="1"/>
          </p:nvPr>
        </p:nvSpPr>
        <p:spPr>
          <a:xfrm>
            <a:off x="632927" y="1690688"/>
            <a:ext cx="10515600" cy="4655976"/>
          </a:xfrm>
        </p:spPr>
        <p:txBody>
          <a:bodyPr>
            <a:normAutofit/>
          </a:bodyPr>
          <a:lstStyle/>
          <a:p>
            <a:pPr marL="0" indent="0">
              <a:buNone/>
            </a:pPr>
            <a:r>
              <a:rPr lang="en-US" dirty="0"/>
              <a:t>A quantum computer is a device that exploits quantum mechanical phenomena, such as superposition and entanglement, to perform computations. </a:t>
            </a:r>
            <a:endParaRPr lang="en-IN" dirty="0" smtClean="0"/>
          </a:p>
          <a:p>
            <a:pPr marL="514350" indent="-514350">
              <a:buFont typeface="+mj-lt"/>
              <a:buAutoNum type="arabicPeriod"/>
            </a:pPr>
            <a:r>
              <a:rPr lang="en-IN" b="1" dirty="0" smtClean="0"/>
              <a:t>Qubits </a:t>
            </a:r>
          </a:p>
          <a:p>
            <a:pPr marL="514350" indent="-514350">
              <a:buFont typeface="+mj-lt"/>
              <a:buAutoNum type="arabicPeriod"/>
            </a:pPr>
            <a:r>
              <a:rPr lang="en-IN" b="1" dirty="0"/>
              <a:t>Quantum </a:t>
            </a:r>
            <a:r>
              <a:rPr lang="en-IN" b="1" dirty="0" smtClean="0"/>
              <a:t>Registers </a:t>
            </a:r>
          </a:p>
          <a:p>
            <a:pPr marL="514350" indent="-514350">
              <a:buFont typeface="+mj-lt"/>
              <a:buAutoNum type="arabicPeriod"/>
            </a:pPr>
            <a:r>
              <a:rPr lang="en-IN" b="1" dirty="0" smtClean="0"/>
              <a:t>Quantum Gates</a:t>
            </a:r>
          </a:p>
          <a:p>
            <a:pPr marL="514350" indent="-514350">
              <a:buFont typeface="+mj-lt"/>
              <a:buAutoNum type="arabicPeriod"/>
            </a:pPr>
            <a:r>
              <a:rPr lang="en-US" b="1" dirty="0" smtClean="0"/>
              <a:t>Quantum Circuits</a:t>
            </a:r>
          </a:p>
          <a:p>
            <a:pPr marL="514350" indent="-514350">
              <a:buFont typeface="+mj-lt"/>
              <a:buAutoNum type="arabicPeriod"/>
            </a:pPr>
            <a:r>
              <a:rPr lang="en-US" b="1" dirty="0" smtClean="0"/>
              <a:t>Quantum Processing Unit (QPU)</a:t>
            </a:r>
            <a:endParaRPr lang="en-IN" b="1" dirty="0" smtClean="0"/>
          </a:p>
          <a:p>
            <a:pPr marL="514350" indent="-514350">
              <a:buFont typeface="+mj-lt"/>
              <a:buAutoNum type="arabicPeriod"/>
            </a:pPr>
            <a:r>
              <a:rPr lang="en-IN" b="1" dirty="0" smtClean="0"/>
              <a:t>Measurement </a:t>
            </a:r>
            <a:r>
              <a:rPr lang="en-IN" b="1" dirty="0"/>
              <a:t>Devices</a:t>
            </a:r>
          </a:p>
        </p:txBody>
      </p:sp>
    </p:spTree>
    <p:extLst>
      <p:ext uri="{BB962C8B-B14F-4D97-AF65-F5344CB8AC3E}">
        <p14:creationId xmlns:p14="http://schemas.microsoft.com/office/powerpoint/2010/main" val="5317754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23159" y="391886"/>
            <a:ext cx="6900759" cy="6102220"/>
          </a:xfrm>
          <a:prstGeom prst="rect">
            <a:avLst/>
          </a:prstGeom>
        </p:spPr>
      </p:pic>
    </p:spTree>
    <p:extLst>
      <p:ext uri="{BB962C8B-B14F-4D97-AF65-F5344CB8AC3E}">
        <p14:creationId xmlns:p14="http://schemas.microsoft.com/office/powerpoint/2010/main" val="12138663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6495" y="0"/>
            <a:ext cx="9955014" cy="3359115"/>
          </a:xfrm>
          <a:prstGeom prst="rect">
            <a:avLst/>
          </a:prstGeom>
        </p:spPr>
      </p:pic>
      <p:pic>
        <p:nvPicPr>
          <p:cNvPr id="4" name="Picture 3"/>
          <p:cNvPicPr>
            <a:picLocks noChangeAspect="1"/>
          </p:cNvPicPr>
          <p:nvPr/>
        </p:nvPicPr>
        <p:blipFill>
          <a:blip r:embed="rId4"/>
          <a:stretch>
            <a:fillRect/>
          </a:stretch>
        </p:blipFill>
        <p:spPr>
          <a:xfrm>
            <a:off x="6852167" y="747208"/>
            <a:ext cx="5339833" cy="5830114"/>
          </a:xfrm>
          <a:prstGeom prst="rect">
            <a:avLst/>
          </a:prstGeom>
        </p:spPr>
      </p:pic>
    </p:spTree>
    <p:extLst>
      <p:ext uri="{BB962C8B-B14F-4D97-AF65-F5344CB8AC3E}">
        <p14:creationId xmlns:p14="http://schemas.microsoft.com/office/powerpoint/2010/main" val="12397016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297" y="0"/>
            <a:ext cx="9032033" cy="3432194"/>
          </a:xfrm>
          <a:prstGeom prst="rect">
            <a:avLst/>
          </a:prstGeom>
        </p:spPr>
      </p:pic>
      <p:pic>
        <p:nvPicPr>
          <p:cNvPr id="3" name="Picture 2"/>
          <p:cNvPicPr>
            <a:picLocks noChangeAspect="1"/>
          </p:cNvPicPr>
          <p:nvPr/>
        </p:nvPicPr>
        <p:blipFill>
          <a:blip r:embed="rId3"/>
          <a:stretch>
            <a:fillRect/>
          </a:stretch>
        </p:blipFill>
        <p:spPr>
          <a:xfrm>
            <a:off x="5675284" y="887559"/>
            <a:ext cx="6439799" cy="5792008"/>
          </a:xfrm>
          <a:prstGeom prst="rect">
            <a:avLst/>
          </a:prstGeom>
        </p:spPr>
      </p:pic>
    </p:spTree>
    <p:extLst>
      <p:ext uri="{BB962C8B-B14F-4D97-AF65-F5344CB8AC3E}">
        <p14:creationId xmlns:p14="http://schemas.microsoft.com/office/powerpoint/2010/main" val="3052607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951" y="0"/>
            <a:ext cx="9862457" cy="3502466"/>
          </a:xfrm>
          <a:prstGeom prst="rect">
            <a:avLst/>
          </a:prstGeom>
        </p:spPr>
      </p:pic>
      <p:pic>
        <p:nvPicPr>
          <p:cNvPr id="3" name="Picture 2"/>
          <p:cNvPicPr>
            <a:picLocks noChangeAspect="1"/>
          </p:cNvPicPr>
          <p:nvPr/>
        </p:nvPicPr>
        <p:blipFill>
          <a:blip r:embed="rId3"/>
          <a:stretch>
            <a:fillRect/>
          </a:stretch>
        </p:blipFill>
        <p:spPr>
          <a:xfrm>
            <a:off x="6197811" y="668623"/>
            <a:ext cx="5994189" cy="5667685"/>
          </a:xfrm>
          <a:prstGeom prst="rect">
            <a:avLst/>
          </a:prstGeom>
        </p:spPr>
      </p:pic>
    </p:spTree>
    <p:extLst>
      <p:ext uri="{BB962C8B-B14F-4D97-AF65-F5344CB8AC3E}">
        <p14:creationId xmlns:p14="http://schemas.microsoft.com/office/powerpoint/2010/main" val="27450913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77682"/>
            <a:ext cx="8087854" cy="2936105"/>
          </a:xfrm>
          <a:prstGeom prst="rect">
            <a:avLst/>
          </a:prstGeom>
        </p:spPr>
      </p:pic>
      <p:pic>
        <p:nvPicPr>
          <p:cNvPr id="4" name="Picture 3"/>
          <p:cNvPicPr>
            <a:picLocks noChangeAspect="1"/>
          </p:cNvPicPr>
          <p:nvPr/>
        </p:nvPicPr>
        <p:blipFill>
          <a:blip r:embed="rId3"/>
          <a:stretch>
            <a:fillRect/>
          </a:stretch>
        </p:blipFill>
        <p:spPr>
          <a:xfrm>
            <a:off x="6255595" y="500045"/>
            <a:ext cx="5553850" cy="5820587"/>
          </a:xfrm>
          <a:prstGeom prst="rect">
            <a:avLst/>
          </a:prstGeom>
        </p:spPr>
      </p:pic>
    </p:spTree>
    <p:extLst>
      <p:ext uri="{BB962C8B-B14F-4D97-AF65-F5344CB8AC3E}">
        <p14:creationId xmlns:p14="http://schemas.microsoft.com/office/powerpoint/2010/main" val="4001460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017" y="314733"/>
            <a:ext cx="9267917" cy="3016296"/>
          </a:xfrm>
          <a:prstGeom prst="rect">
            <a:avLst/>
          </a:prstGeom>
        </p:spPr>
      </p:pic>
      <p:pic>
        <p:nvPicPr>
          <p:cNvPr id="3" name="Picture 2"/>
          <p:cNvPicPr>
            <a:picLocks noChangeAspect="1"/>
          </p:cNvPicPr>
          <p:nvPr/>
        </p:nvPicPr>
        <p:blipFill>
          <a:blip r:embed="rId3"/>
          <a:stretch>
            <a:fillRect/>
          </a:stretch>
        </p:blipFill>
        <p:spPr>
          <a:xfrm>
            <a:off x="6102534" y="939366"/>
            <a:ext cx="5268060" cy="5744377"/>
          </a:xfrm>
          <a:prstGeom prst="rect">
            <a:avLst/>
          </a:prstGeom>
        </p:spPr>
      </p:pic>
    </p:spTree>
    <p:extLst>
      <p:ext uri="{BB962C8B-B14F-4D97-AF65-F5344CB8AC3E}">
        <p14:creationId xmlns:p14="http://schemas.microsoft.com/office/powerpoint/2010/main" val="39249208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pPr algn="ctr"/>
            <a:r>
              <a:rPr lang="en-US" b="1" dirty="0" smtClean="0"/>
              <a:t>Quiz 3</a:t>
            </a:r>
            <a:endParaRPr lang="en-IN" b="1"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5450497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20000"/>
              <a:lumOff val="80000"/>
            </a:schemeClr>
          </a:solidFill>
        </p:spPr>
        <p:txBody>
          <a:bodyPr/>
          <a:lstStyle/>
          <a:p>
            <a:r>
              <a:rPr lang="en-US" b="1" dirty="0" smtClean="0"/>
              <a:t>Quantum Gates and Quantum Circuits</a:t>
            </a:r>
            <a:endParaRPr lang="en-IN" b="1" dirty="0"/>
          </a:p>
        </p:txBody>
      </p:sp>
      <p:sp>
        <p:nvSpPr>
          <p:cNvPr id="3" name="Subtitle 2"/>
          <p:cNvSpPr>
            <a:spLocks noGrp="1"/>
          </p:cNvSpPr>
          <p:nvPr>
            <p:ph type="subTitle" idx="1"/>
          </p:nvPr>
        </p:nvSpPr>
        <p:spPr/>
        <p:txBody>
          <a:bodyPr/>
          <a:lstStyle/>
          <a:p>
            <a:r>
              <a:rPr lang="en-US" dirty="0"/>
              <a:t>Dr. Thyagaraju G S </a:t>
            </a:r>
          </a:p>
          <a:p>
            <a:r>
              <a:rPr lang="en-US" dirty="0"/>
              <a:t>Professor and </a:t>
            </a:r>
            <a:r>
              <a:rPr lang="en-US" dirty="0" err="1"/>
              <a:t>HoD</a:t>
            </a:r>
            <a:r>
              <a:rPr lang="en-US" dirty="0"/>
              <a:t>, Department of CSE, </a:t>
            </a:r>
          </a:p>
          <a:p>
            <a:r>
              <a:rPr lang="en-US" dirty="0"/>
              <a:t>SDM Institute Of Technology, Ujire-574240</a:t>
            </a:r>
            <a:endParaRPr lang="en-IN" dirty="0"/>
          </a:p>
        </p:txBody>
      </p:sp>
    </p:spTree>
    <p:extLst>
      <p:ext uri="{BB962C8B-B14F-4D97-AF65-F5344CB8AC3E}">
        <p14:creationId xmlns:p14="http://schemas.microsoft.com/office/powerpoint/2010/main" val="90564277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Unitary Operations</a:t>
            </a:r>
            <a:endParaRPr lang="en-IN" b="1" dirty="0"/>
          </a:p>
        </p:txBody>
      </p:sp>
      <p:pic>
        <p:nvPicPr>
          <p:cNvPr id="4" name="Picture 3"/>
          <p:cNvPicPr>
            <a:picLocks noChangeAspect="1"/>
          </p:cNvPicPr>
          <p:nvPr/>
        </p:nvPicPr>
        <p:blipFill>
          <a:blip r:embed="rId2"/>
          <a:stretch>
            <a:fillRect/>
          </a:stretch>
        </p:blipFill>
        <p:spPr>
          <a:xfrm>
            <a:off x="947056" y="1690688"/>
            <a:ext cx="10406744" cy="4257911"/>
          </a:xfrm>
          <a:prstGeom prst="rect">
            <a:avLst/>
          </a:prstGeom>
        </p:spPr>
      </p:pic>
    </p:spTree>
    <p:extLst>
      <p:ext uri="{BB962C8B-B14F-4D97-AF65-F5344CB8AC3E}">
        <p14:creationId xmlns:p14="http://schemas.microsoft.com/office/powerpoint/2010/main" val="39080319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1. Quantum Gates</a:t>
            </a:r>
            <a:endParaRPr lang="en-IN" b="1"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IN" dirty="0"/>
              <a:t>Pauli Gates (X, Y, Z</a:t>
            </a:r>
            <a:r>
              <a:rPr lang="en-IN" dirty="0" smtClean="0"/>
              <a:t>)</a:t>
            </a:r>
          </a:p>
          <a:p>
            <a:pPr marL="514350" indent="-514350">
              <a:buFont typeface="+mj-lt"/>
              <a:buAutoNum type="arabicPeriod"/>
            </a:pPr>
            <a:r>
              <a:rPr lang="en-IN" dirty="0"/>
              <a:t>Hadamard Gate (H</a:t>
            </a:r>
            <a:r>
              <a:rPr lang="en-IN" dirty="0" smtClean="0"/>
              <a:t>)</a:t>
            </a:r>
          </a:p>
          <a:p>
            <a:pPr marL="514350" indent="-514350">
              <a:buFont typeface="+mj-lt"/>
              <a:buAutoNum type="arabicPeriod"/>
            </a:pPr>
            <a:r>
              <a:rPr lang="en-IN" dirty="0"/>
              <a:t>Phase Gates (S, T</a:t>
            </a:r>
            <a:r>
              <a:rPr lang="en-IN" dirty="0" smtClean="0"/>
              <a:t>)</a:t>
            </a:r>
          </a:p>
          <a:p>
            <a:pPr marL="514350" indent="-514350">
              <a:buFont typeface="+mj-lt"/>
              <a:buAutoNum type="arabicPeriod"/>
            </a:pPr>
            <a:r>
              <a:rPr lang="en-IN" dirty="0"/>
              <a:t>Controlled </a:t>
            </a:r>
            <a:r>
              <a:rPr lang="en-IN" dirty="0" smtClean="0"/>
              <a:t>Gates(CX,XZ)</a:t>
            </a:r>
          </a:p>
          <a:p>
            <a:pPr marL="514350" indent="-514350">
              <a:buFont typeface="+mj-lt"/>
              <a:buAutoNum type="arabicPeriod"/>
            </a:pPr>
            <a:r>
              <a:rPr lang="en-IN" dirty="0"/>
              <a:t>Swap </a:t>
            </a:r>
            <a:r>
              <a:rPr lang="en-IN" dirty="0" smtClean="0"/>
              <a:t>Gate</a:t>
            </a:r>
          </a:p>
          <a:p>
            <a:pPr marL="514350" indent="-514350">
              <a:buFont typeface="+mj-lt"/>
              <a:buAutoNum type="arabicPeriod"/>
            </a:pPr>
            <a:r>
              <a:rPr lang="en-IN" dirty="0"/>
              <a:t>Toffoli Gate (CCNOT</a:t>
            </a:r>
            <a:r>
              <a:rPr lang="en-IN" dirty="0" smtClean="0"/>
              <a:t>)</a:t>
            </a:r>
          </a:p>
          <a:p>
            <a:pPr marL="514350" indent="-514350">
              <a:buFont typeface="+mj-lt"/>
              <a:buAutoNum type="arabicPeriod"/>
            </a:pPr>
            <a:r>
              <a:rPr lang="en-IN" dirty="0" err="1"/>
              <a:t>Fredkin</a:t>
            </a:r>
            <a:r>
              <a:rPr lang="en-IN" dirty="0"/>
              <a:t> Gate (CSWAP</a:t>
            </a:r>
            <a:r>
              <a:rPr lang="en-IN" dirty="0" smtClean="0"/>
              <a:t>)</a:t>
            </a:r>
          </a:p>
          <a:p>
            <a:pPr marL="514350" indent="-514350">
              <a:buFont typeface="+mj-lt"/>
              <a:buAutoNum type="arabicPeriod"/>
            </a:pPr>
            <a:r>
              <a:rPr lang="en-IN" dirty="0"/>
              <a:t>Identity Gate (I</a:t>
            </a:r>
            <a:r>
              <a:rPr lang="en-IN" dirty="0" smtClean="0"/>
              <a:t>)</a:t>
            </a:r>
          </a:p>
          <a:p>
            <a:pPr marL="514350" indent="-514350">
              <a:buFont typeface="+mj-lt"/>
              <a:buAutoNum type="arabicPeriod"/>
            </a:pPr>
            <a:r>
              <a:rPr lang="en-US" dirty="0"/>
              <a:t>Rotation Gates (Rx, Ry, </a:t>
            </a:r>
            <a:r>
              <a:rPr lang="en-US" dirty="0" err="1"/>
              <a:t>Rz</a:t>
            </a:r>
            <a:r>
              <a:rPr lang="en-US" dirty="0"/>
              <a:t>)</a:t>
            </a:r>
            <a:endParaRPr lang="en-IN" dirty="0"/>
          </a:p>
        </p:txBody>
      </p:sp>
    </p:spTree>
    <p:extLst>
      <p:ext uri="{BB962C8B-B14F-4D97-AF65-F5344CB8AC3E}">
        <p14:creationId xmlns:p14="http://schemas.microsoft.com/office/powerpoint/2010/main" val="293671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67661" cy="1325563"/>
          </a:xfrm>
          <a:solidFill>
            <a:schemeClr val="accent2">
              <a:lumMod val="20000"/>
              <a:lumOff val="80000"/>
            </a:schemeClr>
          </a:solidFill>
        </p:spPr>
        <p:txBody>
          <a:bodyPr/>
          <a:lstStyle/>
          <a:p>
            <a:r>
              <a:rPr lang="en-US" b="1" dirty="0" smtClean="0"/>
              <a:t>1. What is a Qubit?</a:t>
            </a:r>
            <a:endParaRPr lang="en-IN" b="1" dirty="0"/>
          </a:p>
        </p:txBody>
      </p:sp>
      <p:sp>
        <p:nvSpPr>
          <p:cNvPr id="3" name="Content Placeholder 2"/>
          <p:cNvSpPr>
            <a:spLocks noGrp="1"/>
          </p:cNvSpPr>
          <p:nvPr>
            <p:ph idx="1"/>
          </p:nvPr>
        </p:nvSpPr>
        <p:spPr/>
        <p:txBody>
          <a:bodyPr/>
          <a:lstStyle/>
          <a:p>
            <a:r>
              <a:rPr lang="en-US" dirty="0"/>
              <a:t>A qubit, or quantum bit, is the fundamental unit of information in quantum computing, analogous to a classical bit in traditional computing.</a:t>
            </a:r>
            <a:endParaRPr lang="en-IN" dirty="0"/>
          </a:p>
        </p:txBody>
      </p:sp>
      <p:pic>
        <p:nvPicPr>
          <p:cNvPr id="4" name="Picture 3"/>
          <p:cNvPicPr>
            <a:picLocks noChangeAspect="1"/>
          </p:cNvPicPr>
          <p:nvPr/>
        </p:nvPicPr>
        <p:blipFill>
          <a:blip r:embed="rId2"/>
          <a:stretch>
            <a:fillRect/>
          </a:stretch>
        </p:blipFill>
        <p:spPr>
          <a:xfrm>
            <a:off x="2760348" y="2898270"/>
            <a:ext cx="6354062" cy="3524742"/>
          </a:xfrm>
          <a:prstGeom prst="rect">
            <a:avLst/>
          </a:prstGeom>
        </p:spPr>
      </p:pic>
    </p:spTree>
    <p:extLst>
      <p:ext uri="{BB962C8B-B14F-4D97-AF65-F5344CB8AC3E}">
        <p14:creationId xmlns:p14="http://schemas.microsoft.com/office/powerpoint/2010/main" val="12999448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normAutofit/>
          </a:bodyPr>
          <a:lstStyle/>
          <a:p>
            <a:r>
              <a:rPr lang="en-US" sz="3200" b="1" dirty="0" smtClean="0"/>
              <a:t>1.1.1 Pauli X Gate</a:t>
            </a:r>
            <a:endParaRPr lang="en-IN" sz="3200" dirty="0"/>
          </a:p>
        </p:txBody>
      </p:sp>
      <p:pic>
        <p:nvPicPr>
          <p:cNvPr id="4" name="Picture 3"/>
          <p:cNvPicPr>
            <a:picLocks noChangeAspect="1"/>
          </p:cNvPicPr>
          <p:nvPr/>
        </p:nvPicPr>
        <p:blipFill>
          <a:blip r:embed="rId2"/>
          <a:stretch>
            <a:fillRect/>
          </a:stretch>
        </p:blipFill>
        <p:spPr>
          <a:xfrm>
            <a:off x="910019" y="1690688"/>
            <a:ext cx="10701131" cy="4644798"/>
          </a:xfrm>
          <a:prstGeom prst="rect">
            <a:avLst/>
          </a:prstGeom>
        </p:spPr>
      </p:pic>
      <p:pic>
        <p:nvPicPr>
          <p:cNvPr id="1026" name="Picture 2" descr="What is the quantum NOT gate? | PennyL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4869" y="107092"/>
            <a:ext cx="6000750" cy="166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719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normAutofit/>
          </a:bodyPr>
          <a:lstStyle/>
          <a:p>
            <a:r>
              <a:rPr lang="en-US" sz="3200" b="1" dirty="0" smtClean="0"/>
              <a:t>Pauli X Gate</a:t>
            </a:r>
            <a:endParaRPr lang="en-IN" sz="3200" b="1" dirty="0"/>
          </a:p>
        </p:txBody>
      </p:sp>
      <p:pic>
        <p:nvPicPr>
          <p:cNvPr id="3" name="Picture 2"/>
          <p:cNvPicPr>
            <a:picLocks noChangeAspect="1"/>
          </p:cNvPicPr>
          <p:nvPr/>
        </p:nvPicPr>
        <p:blipFill>
          <a:blip r:embed="rId2"/>
          <a:stretch>
            <a:fillRect/>
          </a:stretch>
        </p:blipFill>
        <p:spPr>
          <a:xfrm>
            <a:off x="503852" y="1836603"/>
            <a:ext cx="11476653" cy="4237625"/>
          </a:xfrm>
          <a:prstGeom prst="rect">
            <a:avLst/>
          </a:prstGeom>
        </p:spPr>
      </p:pic>
    </p:spTree>
    <p:extLst>
      <p:ext uri="{BB962C8B-B14F-4D97-AF65-F5344CB8AC3E}">
        <p14:creationId xmlns:p14="http://schemas.microsoft.com/office/powerpoint/2010/main" val="10449482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a:solidFill>
            <a:schemeClr val="accent2">
              <a:lumMod val="20000"/>
              <a:lumOff val="80000"/>
            </a:schemeClr>
          </a:solidFill>
        </p:spPr>
        <p:txBody>
          <a:bodyPr/>
          <a:lstStyle/>
          <a:p>
            <a:r>
              <a:rPr lang="en-IN" b="1" dirty="0" smtClean="0"/>
              <a:t>1.1.2 Y </a:t>
            </a:r>
            <a:r>
              <a:rPr lang="en-IN" b="1" dirty="0"/>
              <a:t>Gate (Pauli-Y)</a:t>
            </a:r>
          </a:p>
        </p:txBody>
      </p:sp>
      <p:pic>
        <p:nvPicPr>
          <p:cNvPr id="3" name="Picture 2"/>
          <p:cNvPicPr>
            <a:picLocks noChangeAspect="1"/>
          </p:cNvPicPr>
          <p:nvPr/>
        </p:nvPicPr>
        <p:blipFill>
          <a:blip r:embed="rId2"/>
          <a:stretch>
            <a:fillRect/>
          </a:stretch>
        </p:blipFill>
        <p:spPr>
          <a:xfrm>
            <a:off x="838200" y="1810138"/>
            <a:ext cx="10153261" cy="3769567"/>
          </a:xfrm>
          <a:prstGeom prst="rect">
            <a:avLst/>
          </a:prstGeom>
        </p:spPr>
      </p:pic>
      <p:pic>
        <p:nvPicPr>
          <p:cNvPr id="4" name="Picture 3"/>
          <p:cNvPicPr>
            <a:picLocks noChangeAspect="1"/>
          </p:cNvPicPr>
          <p:nvPr/>
        </p:nvPicPr>
        <p:blipFill>
          <a:blip r:embed="rId3"/>
          <a:stretch>
            <a:fillRect/>
          </a:stretch>
        </p:blipFill>
        <p:spPr>
          <a:xfrm>
            <a:off x="6477840" y="294075"/>
            <a:ext cx="1886213" cy="952633"/>
          </a:xfrm>
          <a:prstGeom prst="rect">
            <a:avLst/>
          </a:prstGeom>
        </p:spPr>
      </p:pic>
    </p:spTree>
    <p:extLst>
      <p:ext uri="{BB962C8B-B14F-4D97-AF65-F5344CB8AC3E}">
        <p14:creationId xmlns:p14="http://schemas.microsoft.com/office/powerpoint/2010/main" val="74916166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9822"/>
          </a:xfrm>
          <a:solidFill>
            <a:schemeClr val="accent2">
              <a:lumMod val="20000"/>
              <a:lumOff val="80000"/>
            </a:schemeClr>
          </a:solidFill>
        </p:spPr>
        <p:txBody>
          <a:bodyPr/>
          <a:lstStyle/>
          <a:p>
            <a:r>
              <a:rPr lang="en-IN" b="1" dirty="0" smtClean="0"/>
              <a:t>1.1.3 Z </a:t>
            </a:r>
            <a:r>
              <a:rPr lang="en-IN" b="1" dirty="0"/>
              <a:t>Gate (Pauli-Z)</a:t>
            </a:r>
          </a:p>
        </p:txBody>
      </p:sp>
      <p:pic>
        <p:nvPicPr>
          <p:cNvPr id="3" name="Picture 2"/>
          <p:cNvPicPr>
            <a:picLocks noChangeAspect="1"/>
          </p:cNvPicPr>
          <p:nvPr/>
        </p:nvPicPr>
        <p:blipFill>
          <a:blip r:embed="rId2"/>
          <a:stretch>
            <a:fillRect/>
          </a:stretch>
        </p:blipFill>
        <p:spPr>
          <a:xfrm>
            <a:off x="681371" y="1597139"/>
            <a:ext cx="10829258" cy="4066542"/>
          </a:xfrm>
          <a:prstGeom prst="rect">
            <a:avLst/>
          </a:prstGeom>
        </p:spPr>
      </p:pic>
      <p:pic>
        <p:nvPicPr>
          <p:cNvPr id="4" name="Picture 3"/>
          <p:cNvPicPr>
            <a:picLocks noChangeAspect="1"/>
          </p:cNvPicPr>
          <p:nvPr/>
        </p:nvPicPr>
        <p:blipFill>
          <a:blip r:embed="rId3"/>
          <a:stretch>
            <a:fillRect/>
          </a:stretch>
        </p:blipFill>
        <p:spPr>
          <a:xfrm>
            <a:off x="6571928" y="308358"/>
            <a:ext cx="1810003" cy="1152686"/>
          </a:xfrm>
          <a:prstGeom prst="rect">
            <a:avLst/>
          </a:prstGeom>
        </p:spPr>
      </p:pic>
    </p:spTree>
    <p:extLst>
      <p:ext uri="{BB962C8B-B14F-4D97-AF65-F5344CB8AC3E}">
        <p14:creationId xmlns:p14="http://schemas.microsoft.com/office/powerpoint/2010/main" val="36394266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176" y="85207"/>
            <a:ext cx="11030338" cy="978484"/>
          </a:xfrm>
          <a:solidFill>
            <a:schemeClr val="accent2">
              <a:lumMod val="20000"/>
              <a:lumOff val="80000"/>
            </a:schemeClr>
          </a:solidFill>
        </p:spPr>
        <p:txBody>
          <a:bodyPr/>
          <a:lstStyle/>
          <a:p>
            <a:r>
              <a:rPr lang="en-IN" b="1" dirty="0" smtClean="0"/>
              <a:t>1.2 Hadamard </a:t>
            </a:r>
            <a:r>
              <a:rPr lang="en-IN" b="1" dirty="0"/>
              <a:t>Gate (H)</a:t>
            </a:r>
          </a:p>
        </p:txBody>
      </p:sp>
      <p:pic>
        <p:nvPicPr>
          <p:cNvPr id="3" name="Picture 2"/>
          <p:cNvPicPr>
            <a:picLocks noChangeAspect="1"/>
          </p:cNvPicPr>
          <p:nvPr/>
        </p:nvPicPr>
        <p:blipFill>
          <a:blip r:embed="rId2"/>
          <a:stretch>
            <a:fillRect/>
          </a:stretch>
        </p:blipFill>
        <p:spPr>
          <a:xfrm>
            <a:off x="838200" y="1308279"/>
            <a:ext cx="8992855" cy="2454096"/>
          </a:xfrm>
          <a:prstGeom prst="rect">
            <a:avLst/>
          </a:prstGeom>
        </p:spPr>
      </p:pic>
      <p:pic>
        <p:nvPicPr>
          <p:cNvPr id="4" name="Picture 3"/>
          <p:cNvPicPr>
            <a:picLocks noChangeAspect="1"/>
          </p:cNvPicPr>
          <p:nvPr/>
        </p:nvPicPr>
        <p:blipFill>
          <a:blip r:embed="rId3"/>
          <a:stretch>
            <a:fillRect/>
          </a:stretch>
        </p:blipFill>
        <p:spPr>
          <a:xfrm>
            <a:off x="922176" y="3666680"/>
            <a:ext cx="9554908" cy="3191320"/>
          </a:xfrm>
          <a:prstGeom prst="rect">
            <a:avLst/>
          </a:prstGeom>
        </p:spPr>
      </p:pic>
      <p:pic>
        <p:nvPicPr>
          <p:cNvPr id="2050" name="Picture 2" descr="QuantumGr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0045" y="85208"/>
            <a:ext cx="3286125" cy="1223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9634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1.3.1 S </a:t>
            </a:r>
            <a:r>
              <a:rPr lang="en-IN" b="1" dirty="0"/>
              <a:t>Gate (Phase Gate)</a:t>
            </a:r>
          </a:p>
        </p:txBody>
      </p:sp>
      <p:pic>
        <p:nvPicPr>
          <p:cNvPr id="3" name="Picture 2"/>
          <p:cNvPicPr>
            <a:picLocks noChangeAspect="1"/>
          </p:cNvPicPr>
          <p:nvPr/>
        </p:nvPicPr>
        <p:blipFill>
          <a:blip r:embed="rId2"/>
          <a:stretch>
            <a:fillRect/>
          </a:stretch>
        </p:blipFill>
        <p:spPr>
          <a:xfrm>
            <a:off x="838200" y="1926842"/>
            <a:ext cx="10052668" cy="3792824"/>
          </a:xfrm>
          <a:prstGeom prst="rect">
            <a:avLst/>
          </a:prstGeom>
        </p:spPr>
      </p:pic>
    </p:spTree>
    <p:extLst>
      <p:ext uri="{BB962C8B-B14F-4D97-AF65-F5344CB8AC3E}">
        <p14:creationId xmlns:p14="http://schemas.microsoft.com/office/powerpoint/2010/main" val="3726161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59822"/>
          </a:xfrm>
          <a:solidFill>
            <a:schemeClr val="accent2">
              <a:lumMod val="20000"/>
              <a:lumOff val="80000"/>
            </a:schemeClr>
          </a:solidFill>
        </p:spPr>
        <p:txBody>
          <a:bodyPr/>
          <a:lstStyle/>
          <a:p>
            <a:r>
              <a:rPr lang="en-IN" b="1" dirty="0" smtClean="0"/>
              <a:t>1.3.2 T </a:t>
            </a:r>
            <a:r>
              <a:rPr lang="en-IN" b="1" dirty="0"/>
              <a:t>Gate </a:t>
            </a:r>
            <a:r>
              <a:rPr lang="en-IN" b="1" dirty="0" smtClean="0"/>
              <a:t>(</a:t>
            </a:r>
            <a:r>
              <a:rPr lang="en-US" b="1" dirty="0" smtClean="0"/>
              <a:t>Phase</a:t>
            </a:r>
            <a:r>
              <a:rPr lang="el-GR" b="1" dirty="0" smtClean="0"/>
              <a:t> </a:t>
            </a:r>
            <a:r>
              <a:rPr lang="en-IN" b="1" dirty="0"/>
              <a:t>Gate)</a:t>
            </a:r>
          </a:p>
        </p:txBody>
      </p:sp>
      <p:pic>
        <p:nvPicPr>
          <p:cNvPr id="3" name="Picture 2"/>
          <p:cNvPicPr>
            <a:picLocks noChangeAspect="1"/>
          </p:cNvPicPr>
          <p:nvPr/>
        </p:nvPicPr>
        <p:blipFill>
          <a:blip r:embed="rId2"/>
          <a:stretch>
            <a:fillRect/>
          </a:stretch>
        </p:blipFill>
        <p:spPr>
          <a:xfrm>
            <a:off x="1070531" y="1865116"/>
            <a:ext cx="8676614" cy="3639945"/>
          </a:xfrm>
          <a:prstGeom prst="rect">
            <a:avLst/>
          </a:prstGeom>
        </p:spPr>
      </p:pic>
    </p:spTree>
    <p:extLst>
      <p:ext uri="{BB962C8B-B14F-4D97-AF65-F5344CB8AC3E}">
        <p14:creationId xmlns:p14="http://schemas.microsoft.com/office/powerpoint/2010/main" val="36661583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024" y="197175"/>
            <a:ext cx="10515600" cy="810532"/>
          </a:xfrm>
          <a:solidFill>
            <a:schemeClr val="accent2">
              <a:lumMod val="20000"/>
              <a:lumOff val="80000"/>
            </a:schemeClr>
          </a:solidFill>
        </p:spPr>
        <p:txBody>
          <a:bodyPr/>
          <a:lstStyle/>
          <a:p>
            <a:r>
              <a:rPr lang="en-US" dirty="0" smtClean="0"/>
              <a:t>Note</a:t>
            </a:r>
            <a:endParaRPr lang="en-IN" dirty="0"/>
          </a:p>
        </p:txBody>
      </p:sp>
      <p:pic>
        <p:nvPicPr>
          <p:cNvPr id="3" name="Picture 2"/>
          <p:cNvPicPr>
            <a:picLocks noChangeAspect="1"/>
          </p:cNvPicPr>
          <p:nvPr/>
        </p:nvPicPr>
        <p:blipFill>
          <a:blip r:embed="rId2"/>
          <a:stretch>
            <a:fillRect/>
          </a:stretch>
        </p:blipFill>
        <p:spPr>
          <a:xfrm>
            <a:off x="297024" y="1007707"/>
            <a:ext cx="6582694" cy="1895740"/>
          </a:xfrm>
          <a:prstGeom prst="rect">
            <a:avLst/>
          </a:prstGeom>
        </p:spPr>
      </p:pic>
      <p:pic>
        <p:nvPicPr>
          <p:cNvPr id="4" name="Picture 3"/>
          <p:cNvPicPr>
            <a:picLocks noChangeAspect="1"/>
          </p:cNvPicPr>
          <p:nvPr/>
        </p:nvPicPr>
        <p:blipFill>
          <a:blip r:embed="rId3"/>
          <a:stretch>
            <a:fillRect/>
          </a:stretch>
        </p:blipFill>
        <p:spPr>
          <a:xfrm>
            <a:off x="231710" y="2903447"/>
            <a:ext cx="9240540" cy="3536302"/>
          </a:xfrm>
          <a:prstGeom prst="rect">
            <a:avLst/>
          </a:prstGeom>
        </p:spPr>
      </p:pic>
    </p:spTree>
    <p:extLst>
      <p:ext uri="{BB962C8B-B14F-4D97-AF65-F5344CB8AC3E}">
        <p14:creationId xmlns:p14="http://schemas.microsoft.com/office/powerpoint/2010/main" val="42468406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9854" y="215945"/>
            <a:ext cx="6268325" cy="1686160"/>
          </a:xfrm>
          <a:prstGeom prst="rect">
            <a:avLst/>
          </a:prstGeom>
        </p:spPr>
      </p:pic>
      <p:pic>
        <p:nvPicPr>
          <p:cNvPr id="4" name="Picture 3"/>
          <p:cNvPicPr>
            <a:picLocks noChangeAspect="1"/>
          </p:cNvPicPr>
          <p:nvPr/>
        </p:nvPicPr>
        <p:blipFill>
          <a:blip r:embed="rId3"/>
          <a:stretch>
            <a:fillRect/>
          </a:stretch>
        </p:blipFill>
        <p:spPr>
          <a:xfrm>
            <a:off x="619854" y="2178375"/>
            <a:ext cx="7554379" cy="1848108"/>
          </a:xfrm>
          <a:prstGeom prst="rect">
            <a:avLst/>
          </a:prstGeom>
        </p:spPr>
      </p:pic>
      <p:pic>
        <p:nvPicPr>
          <p:cNvPr id="5" name="Picture 4"/>
          <p:cNvPicPr>
            <a:picLocks noChangeAspect="1"/>
          </p:cNvPicPr>
          <p:nvPr/>
        </p:nvPicPr>
        <p:blipFill>
          <a:blip r:embed="rId4"/>
          <a:stretch>
            <a:fillRect/>
          </a:stretch>
        </p:blipFill>
        <p:spPr>
          <a:xfrm>
            <a:off x="619854" y="4380399"/>
            <a:ext cx="5868219" cy="1848108"/>
          </a:xfrm>
          <a:prstGeom prst="rect">
            <a:avLst/>
          </a:prstGeom>
        </p:spPr>
      </p:pic>
    </p:spTree>
    <p:extLst>
      <p:ext uri="{BB962C8B-B14F-4D97-AF65-F5344CB8AC3E}">
        <p14:creationId xmlns:p14="http://schemas.microsoft.com/office/powerpoint/2010/main" val="7969775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539" y="178514"/>
            <a:ext cx="10515600" cy="959822"/>
          </a:xfrm>
          <a:solidFill>
            <a:schemeClr val="accent2">
              <a:lumMod val="20000"/>
              <a:lumOff val="80000"/>
            </a:schemeClr>
          </a:solidFill>
        </p:spPr>
        <p:txBody>
          <a:bodyPr/>
          <a:lstStyle/>
          <a:p>
            <a:r>
              <a:rPr lang="en-IN" b="1" dirty="0" smtClean="0"/>
              <a:t>1.4.1 CNOT </a:t>
            </a:r>
            <a:r>
              <a:rPr lang="en-IN" b="1" dirty="0"/>
              <a:t>Gate (Controlled-X)</a:t>
            </a:r>
          </a:p>
        </p:txBody>
      </p:sp>
      <p:pic>
        <p:nvPicPr>
          <p:cNvPr id="3" name="Picture 2"/>
          <p:cNvPicPr>
            <a:picLocks noChangeAspect="1"/>
          </p:cNvPicPr>
          <p:nvPr/>
        </p:nvPicPr>
        <p:blipFill>
          <a:blip r:embed="rId2"/>
          <a:stretch>
            <a:fillRect/>
          </a:stretch>
        </p:blipFill>
        <p:spPr>
          <a:xfrm>
            <a:off x="715347" y="2098158"/>
            <a:ext cx="8368460" cy="2146440"/>
          </a:xfrm>
          <a:prstGeom prst="rect">
            <a:avLst/>
          </a:prstGeom>
        </p:spPr>
      </p:pic>
      <p:pic>
        <p:nvPicPr>
          <p:cNvPr id="4" name="Picture 3"/>
          <p:cNvPicPr>
            <a:picLocks noChangeAspect="1"/>
          </p:cNvPicPr>
          <p:nvPr/>
        </p:nvPicPr>
        <p:blipFill>
          <a:blip r:embed="rId3"/>
          <a:stretch>
            <a:fillRect/>
          </a:stretch>
        </p:blipFill>
        <p:spPr>
          <a:xfrm>
            <a:off x="819539" y="4244598"/>
            <a:ext cx="7535327" cy="2419688"/>
          </a:xfrm>
          <a:prstGeom prst="rect">
            <a:avLst/>
          </a:prstGeom>
        </p:spPr>
      </p:pic>
      <p:sp>
        <p:nvSpPr>
          <p:cNvPr id="5" name="Rectangle 4"/>
          <p:cNvSpPr/>
          <p:nvPr/>
        </p:nvSpPr>
        <p:spPr>
          <a:xfrm>
            <a:off x="715347" y="1138336"/>
            <a:ext cx="10619792" cy="830997"/>
          </a:xfrm>
          <a:prstGeom prst="rect">
            <a:avLst/>
          </a:prstGeom>
        </p:spPr>
        <p:txBody>
          <a:bodyPr wrap="square">
            <a:spAutoFit/>
          </a:bodyPr>
          <a:lstStyle/>
          <a:p>
            <a:r>
              <a:rPr lang="en-US" sz="2400" dirty="0"/>
              <a:t>The Controlled-NOT (CNOT) gate, also known as the Controlled-X gate, is a two-qubit gate that flips the state of the target qubit if the control qubit is in the state ∣</a:t>
            </a:r>
            <a:r>
              <a:rPr lang="en-US" sz="2400" dirty="0" smtClean="0"/>
              <a:t>1&gt;</a:t>
            </a:r>
            <a:endParaRPr lang="en-IN" sz="2400" dirty="0"/>
          </a:p>
        </p:txBody>
      </p:sp>
      <p:pic>
        <p:nvPicPr>
          <p:cNvPr id="3074" name="Picture 2" descr="Cnot quantum ga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781" y="2600739"/>
            <a:ext cx="4578220" cy="260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16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Key Characteristics of </a:t>
            </a:r>
            <a:r>
              <a:rPr lang="en-IN" b="1" dirty="0" smtClean="0"/>
              <a:t>Qubits</a:t>
            </a:r>
            <a:endParaRPr lang="en-IN" b="1"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b="1" dirty="0"/>
              <a:t>Superposition:</a:t>
            </a:r>
            <a:r>
              <a:rPr lang="en-US" dirty="0"/>
              <a:t> </a:t>
            </a:r>
            <a:r>
              <a:rPr lang="en-US" dirty="0" smtClean="0"/>
              <a:t>A </a:t>
            </a:r>
            <a:r>
              <a:rPr lang="en-US" dirty="0"/>
              <a:t>qubit can exist in a superposition of both states simultaneously. This means that a qubit can represent 0, 1, or any combination of the two at the same time. </a:t>
            </a:r>
            <a:endParaRPr lang="en-US" dirty="0" smtClean="0"/>
          </a:p>
          <a:p>
            <a:pPr marL="914400" lvl="1" indent="-457200">
              <a:buFont typeface="+mj-lt"/>
              <a:buAutoNum type="arabicPeriod"/>
            </a:pPr>
            <a:r>
              <a:rPr lang="en-US" dirty="0" smtClean="0"/>
              <a:t>Mathematically</a:t>
            </a:r>
            <a:r>
              <a:rPr lang="en-US" dirty="0"/>
              <a:t>, a qubit can be expressed as:∣ψ⟩=α∣0⟩+β∣</a:t>
            </a:r>
            <a:r>
              <a:rPr lang="en-US" dirty="0" smtClean="0"/>
              <a:t>1⟩</a:t>
            </a:r>
          </a:p>
          <a:p>
            <a:pPr marL="914400" lvl="1" indent="-457200">
              <a:buFont typeface="+mj-lt"/>
              <a:buAutoNum type="arabicPeriod"/>
            </a:pPr>
            <a:r>
              <a:rPr lang="en-US" dirty="0" smtClean="0"/>
              <a:t>where</a:t>
            </a:r>
            <a:r>
              <a:rPr lang="en-US" dirty="0"/>
              <a:t> </a:t>
            </a:r>
            <a:r>
              <a:rPr lang="en-US" dirty="0" smtClean="0"/>
              <a:t>α</a:t>
            </a:r>
            <a:r>
              <a:rPr lang="en-US" dirty="0"/>
              <a:t> and </a:t>
            </a:r>
            <a:r>
              <a:rPr lang="en-US" dirty="0" smtClean="0"/>
              <a:t>β</a:t>
            </a:r>
            <a:r>
              <a:rPr lang="en-US" dirty="0"/>
              <a:t> are complex numbers representing the probability amplitudes of the qubit being in state |0⟩ or |1⟩, respectively.</a:t>
            </a:r>
          </a:p>
          <a:p>
            <a:pPr marL="514350" indent="-514350">
              <a:buFont typeface="+mj-lt"/>
              <a:buAutoNum type="arabicPeriod"/>
            </a:pPr>
            <a:r>
              <a:rPr lang="en-US" b="1" dirty="0"/>
              <a:t>Entanglement</a:t>
            </a:r>
            <a:r>
              <a:rPr lang="en-US" dirty="0"/>
              <a:t>: Qubits can be entangled, meaning the </a:t>
            </a:r>
            <a:r>
              <a:rPr lang="en-US" b="1" i="1" dirty="0"/>
              <a:t>state of one qubit is directly related to the state of another</a:t>
            </a:r>
            <a:r>
              <a:rPr lang="en-US" dirty="0"/>
              <a:t>, regardless of the distance separating them. </a:t>
            </a:r>
            <a:endParaRPr lang="en-US" dirty="0" smtClean="0"/>
          </a:p>
          <a:p>
            <a:pPr marL="514350" indent="-514350">
              <a:buFont typeface="+mj-lt"/>
              <a:buAutoNum type="arabicPeriod"/>
            </a:pPr>
            <a:r>
              <a:rPr lang="en-US" b="1" dirty="0"/>
              <a:t>Measurement:</a:t>
            </a:r>
            <a:r>
              <a:rPr lang="en-US" dirty="0"/>
              <a:t> When a qubit is measured, it collapses from its superposition state to one of the basis states (either |0⟩ or |1⟩). The outcome of the measurement is </a:t>
            </a:r>
            <a:r>
              <a:rPr lang="en-US" dirty="0" smtClean="0"/>
              <a:t>probabilistic.</a:t>
            </a:r>
            <a:endParaRPr lang="en-IN" dirty="0"/>
          </a:p>
        </p:txBody>
      </p:sp>
    </p:spTree>
    <p:extLst>
      <p:ext uri="{BB962C8B-B14F-4D97-AF65-F5344CB8AC3E}">
        <p14:creationId xmlns:p14="http://schemas.microsoft.com/office/powerpoint/2010/main" val="84316632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216" y="169183"/>
            <a:ext cx="11104984" cy="801202"/>
          </a:xfrm>
          <a:solidFill>
            <a:schemeClr val="accent2">
              <a:lumMod val="20000"/>
              <a:lumOff val="80000"/>
            </a:schemeClr>
          </a:solidFill>
        </p:spPr>
        <p:txBody>
          <a:bodyPr/>
          <a:lstStyle/>
          <a:p>
            <a:r>
              <a:rPr lang="en-IN" b="1" dirty="0"/>
              <a:t>CNOT Gate Matrix Representation</a:t>
            </a:r>
          </a:p>
        </p:txBody>
      </p:sp>
      <p:pic>
        <p:nvPicPr>
          <p:cNvPr id="3" name="Picture 2"/>
          <p:cNvPicPr>
            <a:picLocks noChangeAspect="1"/>
          </p:cNvPicPr>
          <p:nvPr/>
        </p:nvPicPr>
        <p:blipFill>
          <a:blip r:embed="rId2"/>
          <a:stretch>
            <a:fillRect/>
          </a:stretch>
        </p:blipFill>
        <p:spPr>
          <a:xfrm>
            <a:off x="698676" y="1189525"/>
            <a:ext cx="6315956" cy="1829055"/>
          </a:xfrm>
          <a:prstGeom prst="rect">
            <a:avLst/>
          </a:prstGeom>
        </p:spPr>
      </p:pic>
      <p:pic>
        <p:nvPicPr>
          <p:cNvPr id="4" name="Picture 3"/>
          <p:cNvPicPr>
            <a:picLocks noChangeAspect="1"/>
          </p:cNvPicPr>
          <p:nvPr/>
        </p:nvPicPr>
        <p:blipFill>
          <a:blip r:embed="rId3"/>
          <a:stretch>
            <a:fillRect/>
          </a:stretch>
        </p:blipFill>
        <p:spPr>
          <a:xfrm>
            <a:off x="579209" y="3442119"/>
            <a:ext cx="9316750" cy="2810267"/>
          </a:xfrm>
          <a:prstGeom prst="rect">
            <a:avLst/>
          </a:prstGeom>
        </p:spPr>
      </p:pic>
    </p:spTree>
    <p:extLst>
      <p:ext uri="{BB962C8B-B14F-4D97-AF65-F5344CB8AC3E}">
        <p14:creationId xmlns:p14="http://schemas.microsoft.com/office/powerpoint/2010/main" val="404762031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9167" y="0"/>
            <a:ext cx="8278380" cy="2476846"/>
          </a:xfrm>
          <a:prstGeom prst="rect">
            <a:avLst/>
          </a:prstGeom>
        </p:spPr>
      </p:pic>
      <p:pic>
        <p:nvPicPr>
          <p:cNvPr id="4" name="Picture 3"/>
          <p:cNvPicPr>
            <a:picLocks noChangeAspect="1"/>
          </p:cNvPicPr>
          <p:nvPr/>
        </p:nvPicPr>
        <p:blipFill>
          <a:blip r:embed="rId3"/>
          <a:stretch>
            <a:fillRect/>
          </a:stretch>
        </p:blipFill>
        <p:spPr>
          <a:xfrm>
            <a:off x="635851" y="2647711"/>
            <a:ext cx="9431066" cy="2029108"/>
          </a:xfrm>
          <a:prstGeom prst="rect">
            <a:avLst/>
          </a:prstGeom>
        </p:spPr>
      </p:pic>
      <p:pic>
        <p:nvPicPr>
          <p:cNvPr id="5" name="Picture 4"/>
          <p:cNvPicPr>
            <a:picLocks noChangeAspect="1"/>
          </p:cNvPicPr>
          <p:nvPr/>
        </p:nvPicPr>
        <p:blipFill>
          <a:blip r:embed="rId4"/>
          <a:stretch>
            <a:fillRect/>
          </a:stretch>
        </p:blipFill>
        <p:spPr>
          <a:xfrm>
            <a:off x="635851" y="5185832"/>
            <a:ext cx="4648849" cy="647790"/>
          </a:xfrm>
          <a:prstGeom prst="rect">
            <a:avLst/>
          </a:prstGeom>
        </p:spPr>
      </p:pic>
    </p:spTree>
    <p:extLst>
      <p:ext uri="{BB962C8B-B14F-4D97-AF65-F5344CB8AC3E}">
        <p14:creationId xmlns:p14="http://schemas.microsoft.com/office/powerpoint/2010/main" val="18622847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3128"/>
          </a:xfrm>
          <a:solidFill>
            <a:schemeClr val="accent2">
              <a:lumMod val="20000"/>
              <a:lumOff val="80000"/>
            </a:schemeClr>
          </a:solidFill>
        </p:spPr>
        <p:txBody>
          <a:bodyPr/>
          <a:lstStyle/>
          <a:p>
            <a:r>
              <a:rPr lang="en-IN" b="1" dirty="0" smtClean="0"/>
              <a:t>1.4.2 Controlled-Z </a:t>
            </a:r>
            <a:r>
              <a:rPr lang="en-IN" b="1" dirty="0"/>
              <a:t>Gate (CZ)</a:t>
            </a:r>
          </a:p>
        </p:txBody>
      </p:sp>
      <p:pic>
        <p:nvPicPr>
          <p:cNvPr id="3" name="Picture 2"/>
          <p:cNvPicPr>
            <a:picLocks noChangeAspect="1"/>
          </p:cNvPicPr>
          <p:nvPr/>
        </p:nvPicPr>
        <p:blipFill>
          <a:blip r:embed="rId2"/>
          <a:stretch>
            <a:fillRect/>
          </a:stretch>
        </p:blipFill>
        <p:spPr>
          <a:xfrm>
            <a:off x="511628" y="2783692"/>
            <a:ext cx="10740296" cy="4074308"/>
          </a:xfrm>
          <a:prstGeom prst="rect">
            <a:avLst/>
          </a:prstGeom>
        </p:spPr>
      </p:pic>
      <p:sp>
        <p:nvSpPr>
          <p:cNvPr id="4" name="Rectangle 3"/>
          <p:cNvSpPr/>
          <p:nvPr/>
        </p:nvSpPr>
        <p:spPr>
          <a:xfrm>
            <a:off x="753827" y="1583811"/>
            <a:ext cx="10255898" cy="1015663"/>
          </a:xfrm>
          <a:prstGeom prst="rect">
            <a:avLst/>
          </a:prstGeom>
        </p:spPr>
        <p:txBody>
          <a:bodyPr wrap="square">
            <a:spAutoFit/>
          </a:bodyPr>
          <a:lstStyle/>
          <a:p>
            <a:r>
              <a:rPr lang="en-US" sz="2000" dirty="0"/>
              <a:t>The Controlled-Z (CZ) gate is a two-qubit quantum gate that applies a Z gate (also known as a phase-flip gate) to the second qubit, but only if the first qubit (the control qubit) is in the state ∣1⟩|1\rangle∣1⟩. Otherwise, it leaves both qubits unchanged. </a:t>
            </a:r>
            <a:endParaRPr lang="en-IN" sz="2000" dirty="0"/>
          </a:p>
        </p:txBody>
      </p:sp>
    </p:spTree>
    <p:extLst>
      <p:ext uri="{BB962C8B-B14F-4D97-AF65-F5344CB8AC3E}">
        <p14:creationId xmlns:p14="http://schemas.microsoft.com/office/powerpoint/2010/main" val="1057820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935"/>
            <a:ext cx="10515600" cy="925578"/>
          </a:xfrm>
          <a:solidFill>
            <a:schemeClr val="accent2">
              <a:lumMod val="20000"/>
              <a:lumOff val="80000"/>
            </a:schemeClr>
          </a:solidFill>
        </p:spPr>
        <p:txBody>
          <a:bodyPr/>
          <a:lstStyle/>
          <a:p>
            <a:r>
              <a:rPr lang="en-US" dirty="0"/>
              <a:t>Applying the CZ Gate to Basis States</a:t>
            </a:r>
            <a:endParaRPr lang="en-IN" dirty="0"/>
          </a:p>
        </p:txBody>
      </p:sp>
      <p:pic>
        <p:nvPicPr>
          <p:cNvPr id="3" name="Picture 2"/>
          <p:cNvPicPr>
            <a:picLocks noChangeAspect="1"/>
          </p:cNvPicPr>
          <p:nvPr/>
        </p:nvPicPr>
        <p:blipFill>
          <a:blip r:embed="rId2"/>
          <a:stretch>
            <a:fillRect/>
          </a:stretch>
        </p:blipFill>
        <p:spPr>
          <a:xfrm>
            <a:off x="838200" y="1308133"/>
            <a:ext cx="7897327" cy="2486372"/>
          </a:xfrm>
          <a:prstGeom prst="rect">
            <a:avLst/>
          </a:prstGeom>
        </p:spPr>
      </p:pic>
      <p:pic>
        <p:nvPicPr>
          <p:cNvPr id="4" name="Picture 3"/>
          <p:cNvPicPr>
            <a:picLocks noChangeAspect="1"/>
          </p:cNvPicPr>
          <p:nvPr/>
        </p:nvPicPr>
        <p:blipFill>
          <a:blip r:embed="rId3"/>
          <a:stretch>
            <a:fillRect/>
          </a:stretch>
        </p:blipFill>
        <p:spPr>
          <a:xfrm>
            <a:off x="838200" y="4159531"/>
            <a:ext cx="7792537" cy="2457793"/>
          </a:xfrm>
          <a:prstGeom prst="rect">
            <a:avLst/>
          </a:prstGeom>
        </p:spPr>
      </p:pic>
    </p:spTree>
    <p:extLst>
      <p:ext uri="{BB962C8B-B14F-4D97-AF65-F5344CB8AC3E}">
        <p14:creationId xmlns:p14="http://schemas.microsoft.com/office/powerpoint/2010/main" val="5223781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935"/>
            <a:ext cx="10515600" cy="925578"/>
          </a:xfrm>
          <a:solidFill>
            <a:schemeClr val="accent2">
              <a:lumMod val="20000"/>
              <a:lumOff val="80000"/>
            </a:schemeClr>
          </a:solidFill>
        </p:spPr>
        <p:txBody>
          <a:bodyPr/>
          <a:lstStyle/>
          <a:p>
            <a:r>
              <a:rPr lang="en-US" dirty="0"/>
              <a:t>Applying the CZ Gate to Basis States</a:t>
            </a:r>
            <a:endParaRPr lang="en-IN" dirty="0"/>
          </a:p>
        </p:txBody>
      </p:sp>
      <p:pic>
        <p:nvPicPr>
          <p:cNvPr id="5" name="Picture 4"/>
          <p:cNvPicPr>
            <a:picLocks noChangeAspect="1"/>
          </p:cNvPicPr>
          <p:nvPr/>
        </p:nvPicPr>
        <p:blipFill>
          <a:blip r:embed="rId2"/>
          <a:stretch>
            <a:fillRect/>
          </a:stretch>
        </p:blipFill>
        <p:spPr>
          <a:xfrm>
            <a:off x="838200" y="1397866"/>
            <a:ext cx="8297433" cy="2438740"/>
          </a:xfrm>
          <a:prstGeom prst="rect">
            <a:avLst/>
          </a:prstGeom>
        </p:spPr>
      </p:pic>
      <p:pic>
        <p:nvPicPr>
          <p:cNvPr id="6" name="Picture 5"/>
          <p:cNvPicPr>
            <a:picLocks noChangeAspect="1"/>
          </p:cNvPicPr>
          <p:nvPr/>
        </p:nvPicPr>
        <p:blipFill>
          <a:blip r:embed="rId3"/>
          <a:stretch>
            <a:fillRect/>
          </a:stretch>
        </p:blipFill>
        <p:spPr>
          <a:xfrm>
            <a:off x="838200" y="4084959"/>
            <a:ext cx="8211696" cy="2543530"/>
          </a:xfrm>
          <a:prstGeom prst="rect">
            <a:avLst/>
          </a:prstGeom>
        </p:spPr>
      </p:pic>
    </p:spTree>
    <p:extLst>
      <p:ext uri="{BB962C8B-B14F-4D97-AF65-F5344CB8AC3E}">
        <p14:creationId xmlns:p14="http://schemas.microsoft.com/office/powerpoint/2010/main" val="10797943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53128"/>
          </a:xfrm>
          <a:solidFill>
            <a:schemeClr val="accent2">
              <a:lumMod val="20000"/>
              <a:lumOff val="80000"/>
            </a:schemeClr>
          </a:solidFill>
        </p:spPr>
        <p:txBody>
          <a:bodyPr/>
          <a:lstStyle/>
          <a:p>
            <a:r>
              <a:rPr lang="en-IN" b="1" dirty="0" smtClean="0"/>
              <a:t>1.5 Swap </a:t>
            </a:r>
            <a:r>
              <a:rPr lang="en-IN" b="1" dirty="0"/>
              <a:t>Gate</a:t>
            </a:r>
          </a:p>
        </p:txBody>
      </p:sp>
      <p:pic>
        <p:nvPicPr>
          <p:cNvPr id="3" name="Picture 2"/>
          <p:cNvPicPr>
            <a:picLocks noChangeAspect="1"/>
          </p:cNvPicPr>
          <p:nvPr/>
        </p:nvPicPr>
        <p:blipFill>
          <a:blip r:embed="rId2"/>
          <a:stretch>
            <a:fillRect/>
          </a:stretch>
        </p:blipFill>
        <p:spPr>
          <a:xfrm>
            <a:off x="1036013" y="1953658"/>
            <a:ext cx="8182632" cy="3812659"/>
          </a:xfrm>
          <a:prstGeom prst="rect">
            <a:avLst/>
          </a:prstGeom>
        </p:spPr>
      </p:pic>
    </p:spTree>
    <p:extLst>
      <p:ext uri="{BB962C8B-B14F-4D97-AF65-F5344CB8AC3E}">
        <p14:creationId xmlns:p14="http://schemas.microsoft.com/office/powerpoint/2010/main" val="305738049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902" y="131860"/>
            <a:ext cx="10515600" cy="782540"/>
          </a:xfrm>
          <a:solidFill>
            <a:schemeClr val="accent2">
              <a:lumMod val="20000"/>
              <a:lumOff val="80000"/>
            </a:schemeClr>
          </a:solidFill>
        </p:spPr>
        <p:txBody>
          <a:bodyPr/>
          <a:lstStyle/>
          <a:p>
            <a:r>
              <a:rPr lang="en-US" b="1" dirty="0"/>
              <a:t>Applying the Swap Gate to Basis States</a:t>
            </a:r>
            <a:endParaRPr lang="en-IN" b="1" dirty="0"/>
          </a:p>
        </p:txBody>
      </p:sp>
      <p:pic>
        <p:nvPicPr>
          <p:cNvPr id="3" name="Picture 2"/>
          <p:cNvPicPr>
            <a:picLocks noChangeAspect="1"/>
          </p:cNvPicPr>
          <p:nvPr/>
        </p:nvPicPr>
        <p:blipFill>
          <a:blip r:embed="rId2"/>
          <a:stretch>
            <a:fillRect/>
          </a:stretch>
        </p:blipFill>
        <p:spPr>
          <a:xfrm>
            <a:off x="716902" y="1228937"/>
            <a:ext cx="7811590" cy="2534004"/>
          </a:xfrm>
          <a:prstGeom prst="rect">
            <a:avLst/>
          </a:prstGeom>
        </p:spPr>
      </p:pic>
      <p:pic>
        <p:nvPicPr>
          <p:cNvPr id="4" name="Picture 3"/>
          <p:cNvPicPr>
            <a:picLocks noChangeAspect="1"/>
          </p:cNvPicPr>
          <p:nvPr/>
        </p:nvPicPr>
        <p:blipFill>
          <a:blip r:embed="rId3"/>
          <a:stretch>
            <a:fillRect/>
          </a:stretch>
        </p:blipFill>
        <p:spPr>
          <a:xfrm>
            <a:off x="716902" y="4224846"/>
            <a:ext cx="8135485" cy="2457793"/>
          </a:xfrm>
          <a:prstGeom prst="rect">
            <a:avLst/>
          </a:prstGeom>
        </p:spPr>
      </p:pic>
    </p:spTree>
    <p:extLst>
      <p:ext uri="{BB962C8B-B14F-4D97-AF65-F5344CB8AC3E}">
        <p14:creationId xmlns:p14="http://schemas.microsoft.com/office/powerpoint/2010/main" val="2395156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47657" y="446534"/>
            <a:ext cx="8478433" cy="2400635"/>
          </a:xfrm>
          <a:prstGeom prst="rect">
            <a:avLst/>
          </a:prstGeom>
        </p:spPr>
      </p:pic>
      <p:pic>
        <p:nvPicPr>
          <p:cNvPr id="4" name="Picture 3"/>
          <p:cNvPicPr>
            <a:picLocks noChangeAspect="1"/>
          </p:cNvPicPr>
          <p:nvPr/>
        </p:nvPicPr>
        <p:blipFill>
          <a:blip r:embed="rId3"/>
          <a:stretch>
            <a:fillRect/>
          </a:stretch>
        </p:blipFill>
        <p:spPr>
          <a:xfrm>
            <a:off x="1147657" y="3611636"/>
            <a:ext cx="8087854" cy="2657846"/>
          </a:xfrm>
          <a:prstGeom prst="rect">
            <a:avLst/>
          </a:prstGeom>
        </p:spPr>
      </p:pic>
    </p:spTree>
    <p:extLst>
      <p:ext uri="{BB962C8B-B14F-4D97-AF65-F5344CB8AC3E}">
        <p14:creationId xmlns:p14="http://schemas.microsoft.com/office/powerpoint/2010/main" val="42837632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1.6 Toffoli </a:t>
            </a:r>
            <a:r>
              <a:rPr lang="en-IN" b="1" dirty="0"/>
              <a:t>Gate (CCNOT)</a:t>
            </a:r>
          </a:p>
        </p:txBody>
      </p:sp>
      <p:pic>
        <p:nvPicPr>
          <p:cNvPr id="3" name="Picture 2"/>
          <p:cNvPicPr>
            <a:picLocks noChangeAspect="1"/>
          </p:cNvPicPr>
          <p:nvPr/>
        </p:nvPicPr>
        <p:blipFill>
          <a:blip r:embed="rId2"/>
          <a:stretch>
            <a:fillRect/>
          </a:stretch>
        </p:blipFill>
        <p:spPr>
          <a:xfrm>
            <a:off x="838199" y="1690688"/>
            <a:ext cx="10453409" cy="2629385"/>
          </a:xfrm>
          <a:prstGeom prst="rect">
            <a:avLst/>
          </a:prstGeom>
        </p:spPr>
      </p:pic>
    </p:spTree>
    <p:extLst>
      <p:ext uri="{BB962C8B-B14F-4D97-AF65-F5344CB8AC3E}">
        <p14:creationId xmlns:p14="http://schemas.microsoft.com/office/powerpoint/2010/main" val="8669515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1214" y="154087"/>
            <a:ext cx="5239481" cy="895475"/>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99022" y="1702057"/>
            <a:ext cx="4801270" cy="2800741"/>
          </a:xfrm>
          <a:prstGeom prst="rect">
            <a:avLst/>
          </a:prstGeom>
        </p:spPr>
      </p:pic>
      <p:sp>
        <p:nvSpPr>
          <p:cNvPr id="6" name="Rectangle 5"/>
          <p:cNvSpPr/>
          <p:nvPr/>
        </p:nvSpPr>
        <p:spPr>
          <a:xfrm>
            <a:off x="6024465" y="403231"/>
            <a:ext cx="6096000" cy="646331"/>
          </a:xfrm>
          <a:prstGeom prst="rect">
            <a:avLst/>
          </a:prstGeom>
        </p:spPr>
        <p:txBody>
          <a:bodyPr>
            <a:spAutoFit/>
          </a:bodyPr>
          <a:lstStyle/>
          <a:p>
            <a:r>
              <a:rPr lang="en-US" dirty="0"/>
              <a:t>The Toffoli gate performs the following operation on the computational basis states:</a:t>
            </a:r>
            <a:endParaRPr lang="en-IN" dirty="0"/>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6233091" y="1151488"/>
            <a:ext cx="2095792" cy="3715268"/>
          </a:xfrm>
          <a:prstGeom prst="rect">
            <a:avLst/>
          </a:prstGeom>
        </p:spPr>
      </p:pic>
      <p:sp>
        <p:nvSpPr>
          <p:cNvPr id="8" name="Rectangle 7"/>
          <p:cNvSpPr/>
          <p:nvPr/>
        </p:nvSpPr>
        <p:spPr>
          <a:xfrm>
            <a:off x="5548604" y="5317190"/>
            <a:ext cx="6096000" cy="1200329"/>
          </a:xfrm>
          <a:prstGeom prst="rect">
            <a:avLst/>
          </a:prstGeom>
        </p:spPr>
        <p:txBody>
          <a:bodyPr>
            <a:spAutoFit/>
          </a:bodyPr>
          <a:lstStyle/>
          <a:p>
            <a:r>
              <a:rPr lang="en-US" sz="2400" dirty="0"/>
              <a:t>The target qubit (third qubit) is flipped only when both control qubits (first and second qubits) are </a:t>
            </a:r>
            <a:r>
              <a:rPr lang="en-US" sz="2400" b="1" dirty="0"/>
              <a:t>∣1</a:t>
            </a:r>
            <a:r>
              <a:rPr lang="en-US" sz="2400" b="1" dirty="0" smtClean="0"/>
              <a:t>⟩</a:t>
            </a:r>
            <a:r>
              <a:rPr lang="en-US" sz="2400" dirty="0" smtClean="0"/>
              <a:t>.</a:t>
            </a:r>
            <a:endParaRPr lang="en-IN" sz="2400" dirty="0"/>
          </a:p>
        </p:txBody>
      </p:sp>
    </p:spTree>
    <p:extLst>
      <p:ext uri="{BB962C8B-B14F-4D97-AF65-F5344CB8AC3E}">
        <p14:creationId xmlns:p14="http://schemas.microsoft.com/office/powerpoint/2010/main" val="391955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Type of particles used to build Qubits</a:t>
            </a:r>
            <a:endParaRPr lang="en-IN" b="1" dirty="0"/>
          </a:p>
        </p:txBody>
      </p:sp>
      <p:pic>
        <p:nvPicPr>
          <p:cNvPr id="4" name="Picture 3"/>
          <p:cNvPicPr>
            <a:picLocks noChangeAspect="1"/>
          </p:cNvPicPr>
          <p:nvPr/>
        </p:nvPicPr>
        <p:blipFill>
          <a:blip r:embed="rId2"/>
          <a:stretch>
            <a:fillRect/>
          </a:stretch>
        </p:blipFill>
        <p:spPr>
          <a:xfrm>
            <a:off x="607137" y="1936238"/>
            <a:ext cx="10231278" cy="3620005"/>
          </a:xfrm>
          <a:prstGeom prst="rect">
            <a:avLst/>
          </a:prstGeom>
        </p:spPr>
      </p:pic>
    </p:spTree>
    <p:extLst>
      <p:ext uri="{BB962C8B-B14F-4D97-AF65-F5344CB8AC3E}">
        <p14:creationId xmlns:p14="http://schemas.microsoft.com/office/powerpoint/2010/main" val="137724455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865" y="653343"/>
            <a:ext cx="10901265" cy="830997"/>
          </a:xfrm>
          <a:prstGeom prst="rect">
            <a:avLst/>
          </a:prstGeom>
        </p:spPr>
        <p:txBody>
          <a:bodyPr wrap="square">
            <a:spAutoFit/>
          </a:bodyPr>
          <a:lstStyle/>
          <a:p>
            <a:r>
              <a:rPr lang="en-US" sz="2400" b="1" dirty="0"/>
              <a:t>State Vector ∣</a:t>
            </a:r>
            <a:r>
              <a:rPr lang="en-US" sz="2400" b="1" dirty="0" smtClean="0"/>
              <a:t>110⟩:</a:t>
            </a:r>
            <a:endParaRPr lang="en-US" sz="2400" b="1" dirty="0"/>
          </a:p>
          <a:p>
            <a:r>
              <a:rPr lang="en-US" sz="2400" dirty="0"/>
              <a:t>The state ∣</a:t>
            </a:r>
            <a:r>
              <a:rPr lang="en-US" sz="2400" dirty="0" smtClean="0"/>
              <a:t>110⟩ </a:t>
            </a:r>
            <a:r>
              <a:rPr lang="en-US" sz="2400" dirty="0"/>
              <a:t>corresponds to the following column vector (indexing from 0):</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3187919" y="2092375"/>
            <a:ext cx="1971950" cy="2762636"/>
          </a:xfrm>
          <a:prstGeom prst="rect">
            <a:avLst/>
          </a:prstGeom>
        </p:spPr>
      </p:pic>
    </p:spTree>
    <p:extLst>
      <p:ext uri="{BB962C8B-B14F-4D97-AF65-F5344CB8AC3E}">
        <p14:creationId xmlns:p14="http://schemas.microsoft.com/office/powerpoint/2010/main" val="305877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737118" y="1054359"/>
            <a:ext cx="10347649" cy="4022696"/>
          </a:xfrm>
          <a:prstGeom prst="rect">
            <a:avLst/>
          </a:prstGeom>
        </p:spPr>
      </p:pic>
    </p:spTree>
    <p:extLst>
      <p:ext uri="{BB962C8B-B14F-4D97-AF65-F5344CB8AC3E}">
        <p14:creationId xmlns:p14="http://schemas.microsoft.com/office/powerpoint/2010/main" val="56290565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1.7 Identity </a:t>
            </a:r>
            <a:r>
              <a:rPr lang="en-IN" b="1" dirty="0"/>
              <a:t>Gate (I)</a:t>
            </a:r>
          </a:p>
        </p:txBody>
      </p:sp>
      <p:pic>
        <p:nvPicPr>
          <p:cNvPr id="3" name="Picture 2"/>
          <p:cNvPicPr>
            <a:picLocks noChangeAspect="1"/>
          </p:cNvPicPr>
          <p:nvPr/>
        </p:nvPicPr>
        <p:blipFill>
          <a:blip r:embed="rId2"/>
          <a:stretch>
            <a:fillRect/>
          </a:stretch>
        </p:blipFill>
        <p:spPr>
          <a:xfrm>
            <a:off x="963067" y="1918163"/>
            <a:ext cx="9627177" cy="3978784"/>
          </a:xfrm>
          <a:prstGeom prst="rect">
            <a:avLst/>
          </a:prstGeom>
        </p:spPr>
      </p:pic>
    </p:spTree>
    <p:extLst>
      <p:ext uri="{BB962C8B-B14F-4D97-AF65-F5344CB8AC3E}">
        <p14:creationId xmlns:p14="http://schemas.microsoft.com/office/powerpoint/2010/main" val="22243220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1.8.1 Rx </a:t>
            </a:r>
            <a:r>
              <a:rPr lang="en-IN" b="1" dirty="0"/>
              <a:t>Gate</a:t>
            </a:r>
          </a:p>
        </p:txBody>
      </p:sp>
      <p:pic>
        <p:nvPicPr>
          <p:cNvPr id="3" name="Picture 2"/>
          <p:cNvPicPr>
            <a:picLocks noChangeAspect="1"/>
          </p:cNvPicPr>
          <p:nvPr/>
        </p:nvPicPr>
        <p:blipFill>
          <a:blip r:embed="rId2"/>
          <a:stretch>
            <a:fillRect/>
          </a:stretch>
        </p:blipFill>
        <p:spPr>
          <a:xfrm>
            <a:off x="976896" y="1767372"/>
            <a:ext cx="8562099" cy="3457771"/>
          </a:xfrm>
          <a:prstGeom prst="rect">
            <a:avLst/>
          </a:prstGeom>
        </p:spPr>
      </p:pic>
    </p:spTree>
    <p:extLst>
      <p:ext uri="{BB962C8B-B14F-4D97-AF65-F5344CB8AC3E}">
        <p14:creationId xmlns:p14="http://schemas.microsoft.com/office/powerpoint/2010/main" val="25138261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6058" y="143609"/>
            <a:ext cx="9725608" cy="830997"/>
          </a:xfrm>
          <a:prstGeom prst="rect">
            <a:avLst/>
          </a:prstGeom>
        </p:spPr>
        <p:txBody>
          <a:bodyPr wrap="square">
            <a:spAutoFit/>
          </a:bodyPr>
          <a:lstStyle/>
          <a:p>
            <a:r>
              <a:rPr lang="en-US" sz="2400" dirty="0"/>
              <a:t>The Rx gate is a </a:t>
            </a:r>
            <a:r>
              <a:rPr lang="en-US" sz="2400" b="1" dirty="0"/>
              <a:t>single-qubit rotation gate</a:t>
            </a:r>
            <a:r>
              <a:rPr lang="en-US" sz="2400" dirty="0"/>
              <a:t> that rotates the state of a qubit around the X-axis of the Bloch sphere</a:t>
            </a:r>
            <a:endParaRPr lang="en-IN" sz="2400" dirty="0"/>
          </a:p>
        </p:txBody>
      </p:sp>
      <p:pic>
        <p:nvPicPr>
          <p:cNvPr id="4" name="Picture 3"/>
          <p:cNvPicPr>
            <a:picLocks noChangeAspect="1"/>
          </p:cNvPicPr>
          <p:nvPr/>
        </p:nvPicPr>
        <p:blipFill>
          <a:blip r:embed="rId2"/>
          <a:stretch>
            <a:fillRect/>
          </a:stretch>
        </p:blipFill>
        <p:spPr>
          <a:xfrm>
            <a:off x="566058" y="974606"/>
            <a:ext cx="7409898" cy="3849321"/>
          </a:xfrm>
          <a:prstGeom prst="rect">
            <a:avLst/>
          </a:prstGeom>
        </p:spPr>
      </p:pic>
      <p:pic>
        <p:nvPicPr>
          <p:cNvPr id="5" name="Picture 4"/>
          <p:cNvPicPr>
            <a:picLocks noChangeAspect="1"/>
          </p:cNvPicPr>
          <p:nvPr/>
        </p:nvPicPr>
        <p:blipFill>
          <a:blip r:embed="rId3"/>
          <a:stretch>
            <a:fillRect/>
          </a:stretch>
        </p:blipFill>
        <p:spPr>
          <a:xfrm>
            <a:off x="650033" y="5355283"/>
            <a:ext cx="8064759" cy="1409897"/>
          </a:xfrm>
          <a:prstGeom prst="rect">
            <a:avLst/>
          </a:prstGeom>
        </p:spPr>
      </p:pic>
    </p:spTree>
    <p:extLst>
      <p:ext uri="{BB962C8B-B14F-4D97-AF65-F5344CB8AC3E}">
        <p14:creationId xmlns:p14="http://schemas.microsoft.com/office/powerpoint/2010/main" val="32872001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008" y="113200"/>
            <a:ext cx="10515600" cy="679904"/>
          </a:xfrm>
          <a:solidFill>
            <a:schemeClr val="accent2">
              <a:lumMod val="20000"/>
              <a:lumOff val="80000"/>
            </a:schemeClr>
          </a:solidFill>
        </p:spPr>
        <p:txBody>
          <a:bodyPr>
            <a:normAutofit fontScale="90000"/>
          </a:bodyPr>
          <a:lstStyle/>
          <a:p>
            <a:r>
              <a:rPr lang="en-US" b="1" dirty="0"/>
              <a:t>Example 1: Rx Gate on ∣</a:t>
            </a:r>
            <a:r>
              <a:rPr lang="en-US" b="1" dirty="0" smtClean="0"/>
              <a:t>0⟩</a:t>
            </a:r>
            <a:endParaRPr lang="en-IN" b="1" dirty="0"/>
          </a:p>
        </p:txBody>
      </p:sp>
      <p:pic>
        <p:nvPicPr>
          <p:cNvPr id="4" name="Picture 3"/>
          <p:cNvPicPr>
            <a:picLocks noChangeAspect="1"/>
          </p:cNvPicPr>
          <p:nvPr/>
        </p:nvPicPr>
        <p:blipFill>
          <a:blip r:embed="rId2"/>
          <a:stretch>
            <a:fillRect/>
          </a:stretch>
        </p:blipFill>
        <p:spPr>
          <a:xfrm>
            <a:off x="452624" y="958126"/>
            <a:ext cx="8468907" cy="2972215"/>
          </a:xfrm>
          <a:prstGeom prst="rect">
            <a:avLst/>
          </a:prstGeom>
        </p:spPr>
      </p:pic>
      <p:pic>
        <p:nvPicPr>
          <p:cNvPr id="5" name="Picture 4"/>
          <p:cNvPicPr>
            <a:picLocks noChangeAspect="1"/>
          </p:cNvPicPr>
          <p:nvPr/>
        </p:nvPicPr>
        <p:blipFill>
          <a:blip r:embed="rId3"/>
          <a:stretch>
            <a:fillRect/>
          </a:stretch>
        </p:blipFill>
        <p:spPr>
          <a:xfrm>
            <a:off x="353008" y="4095364"/>
            <a:ext cx="9459645" cy="2762636"/>
          </a:xfrm>
          <a:prstGeom prst="rect">
            <a:avLst/>
          </a:prstGeom>
        </p:spPr>
      </p:pic>
    </p:spTree>
    <p:extLst>
      <p:ext uri="{BB962C8B-B14F-4D97-AF65-F5344CB8AC3E}">
        <p14:creationId xmlns:p14="http://schemas.microsoft.com/office/powerpoint/2010/main" val="24394918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3008" y="113200"/>
            <a:ext cx="10515600" cy="679904"/>
          </a:xfrm>
          <a:solidFill>
            <a:schemeClr val="accent2">
              <a:lumMod val="20000"/>
              <a:lumOff val="80000"/>
            </a:schemeClr>
          </a:solidFill>
        </p:spPr>
        <p:txBody>
          <a:bodyPr>
            <a:normAutofit fontScale="90000"/>
          </a:bodyPr>
          <a:lstStyle/>
          <a:p>
            <a:r>
              <a:rPr lang="en-US" b="1" dirty="0"/>
              <a:t>Example 2: Rx Gate on ∣1</a:t>
            </a:r>
            <a:r>
              <a:rPr lang="en-US" b="1" dirty="0" smtClean="0"/>
              <a:t>⟩</a:t>
            </a:r>
            <a:endParaRPr lang="en-IN" b="1" dirty="0"/>
          </a:p>
        </p:txBody>
      </p:sp>
      <p:pic>
        <p:nvPicPr>
          <p:cNvPr id="2" name="Picture 1"/>
          <p:cNvPicPr>
            <a:picLocks noChangeAspect="1"/>
          </p:cNvPicPr>
          <p:nvPr/>
        </p:nvPicPr>
        <p:blipFill>
          <a:blip r:embed="rId2"/>
          <a:stretch>
            <a:fillRect/>
          </a:stretch>
        </p:blipFill>
        <p:spPr>
          <a:xfrm>
            <a:off x="353008" y="888336"/>
            <a:ext cx="8240275" cy="2991267"/>
          </a:xfrm>
          <a:prstGeom prst="rect">
            <a:avLst/>
          </a:prstGeom>
        </p:spPr>
      </p:pic>
      <p:pic>
        <p:nvPicPr>
          <p:cNvPr id="6" name="Picture 5"/>
          <p:cNvPicPr>
            <a:picLocks noChangeAspect="1"/>
          </p:cNvPicPr>
          <p:nvPr/>
        </p:nvPicPr>
        <p:blipFill>
          <a:blip r:embed="rId3"/>
          <a:stretch>
            <a:fillRect/>
          </a:stretch>
        </p:blipFill>
        <p:spPr>
          <a:xfrm>
            <a:off x="473960" y="3974835"/>
            <a:ext cx="7754432" cy="2600688"/>
          </a:xfrm>
          <a:prstGeom prst="rect">
            <a:avLst/>
          </a:prstGeom>
        </p:spPr>
      </p:pic>
    </p:spTree>
    <p:extLst>
      <p:ext uri="{BB962C8B-B14F-4D97-AF65-F5344CB8AC3E}">
        <p14:creationId xmlns:p14="http://schemas.microsoft.com/office/powerpoint/2010/main" val="20130540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1.8.2 Ry </a:t>
            </a:r>
            <a:r>
              <a:rPr lang="en-IN" b="1" dirty="0"/>
              <a:t>Gate</a:t>
            </a:r>
          </a:p>
        </p:txBody>
      </p:sp>
      <p:pic>
        <p:nvPicPr>
          <p:cNvPr id="3" name="Picture 2"/>
          <p:cNvPicPr>
            <a:picLocks noChangeAspect="1"/>
          </p:cNvPicPr>
          <p:nvPr/>
        </p:nvPicPr>
        <p:blipFill>
          <a:blip r:embed="rId2"/>
          <a:stretch>
            <a:fillRect/>
          </a:stretch>
        </p:blipFill>
        <p:spPr>
          <a:xfrm>
            <a:off x="914193" y="2173743"/>
            <a:ext cx="8585399" cy="3312657"/>
          </a:xfrm>
          <a:prstGeom prst="rect">
            <a:avLst/>
          </a:prstGeom>
        </p:spPr>
      </p:pic>
    </p:spTree>
    <p:extLst>
      <p:ext uri="{BB962C8B-B14F-4D97-AF65-F5344CB8AC3E}">
        <p14:creationId xmlns:p14="http://schemas.microsoft.com/office/powerpoint/2010/main" val="27456770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1.8.3 </a:t>
            </a:r>
            <a:r>
              <a:rPr lang="en-IN" b="1" dirty="0" err="1" smtClean="0"/>
              <a:t>Rz</a:t>
            </a:r>
            <a:r>
              <a:rPr lang="en-IN" b="1" dirty="0" smtClean="0"/>
              <a:t> </a:t>
            </a:r>
            <a:r>
              <a:rPr lang="en-IN" b="1" dirty="0"/>
              <a:t>Gate</a:t>
            </a:r>
          </a:p>
        </p:txBody>
      </p:sp>
      <p:pic>
        <p:nvPicPr>
          <p:cNvPr id="3" name="Picture 2"/>
          <p:cNvPicPr>
            <a:picLocks noChangeAspect="1"/>
          </p:cNvPicPr>
          <p:nvPr/>
        </p:nvPicPr>
        <p:blipFill>
          <a:blip r:embed="rId2"/>
          <a:stretch>
            <a:fillRect/>
          </a:stretch>
        </p:blipFill>
        <p:spPr>
          <a:xfrm>
            <a:off x="986490" y="2103470"/>
            <a:ext cx="9350707" cy="3532220"/>
          </a:xfrm>
          <a:prstGeom prst="rect">
            <a:avLst/>
          </a:prstGeom>
        </p:spPr>
      </p:pic>
    </p:spTree>
    <p:extLst>
      <p:ext uri="{BB962C8B-B14F-4D97-AF65-F5344CB8AC3E}">
        <p14:creationId xmlns:p14="http://schemas.microsoft.com/office/powerpoint/2010/main" val="37434436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Single-qubit </a:t>
            </a:r>
            <a:r>
              <a:rPr lang="en-US" dirty="0"/>
              <a:t>gates are generally shown as squares with a letter indicating which operation it is, like this:</a:t>
            </a:r>
            <a:endParaRPr lang="en-IN" dirty="0"/>
          </a:p>
        </p:txBody>
      </p:sp>
      <p:pic>
        <p:nvPicPr>
          <p:cNvPr id="14338" name="Picture 2" descr="Single-qubit g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2230016"/>
            <a:ext cx="11220450" cy="208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7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3117" y="469607"/>
            <a:ext cx="11103451" cy="5931194"/>
          </a:xfrm>
          <a:prstGeom prst="rect">
            <a:avLst/>
          </a:prstGeom>
        </p:spPr>
      </p:pic>
      <p:sp>
        <p:nvSpPr>
          <p:cNvPr id="5" name="Rectangle 4"/>
          <p:cNvSpPr/>
          <p:nvPr/>
        </p:nvSpPr>
        <p:spPr>
          <a:xfrm>
            <a:off x="5296677" y="1025109"/>
            <a:ext cx="6096000" cy="646331"/>
          </a:xfrm>
          <a:prstGeom prst="rect">
            <a:avLst/>
          </a:prstGeom>
        </p:spPr>
        <p:txBody>
          <a:bodyPr>
            <a:spAutoFit/>
          </a:bodyPr>
          <a:lstStyle/>
          <a:p>
            <a:r>
              <a:rPr lang="en-US" b="1" dirty="0"/>
              <a:t>Superconducting qubits</a:t>
            </a:r>
            <a:r>
              <a:rPr lang="en-US" dirty="0"/>
              <a:t>: IBM creates </a:t>
            </a:r>
            <a:r>
              <a:rPr lang="en-US" dirty="0" err="1"/>
              <a:t>transmon</a:t>
            </a:r>
            <a:r>
              <a:rPr lang="en-US" dirty="0"/>
              <a:t> qubits using niobium and </a:t>
            </a:r>
            <a:r>
              <a:rPr lang="en-US" dirty="0" err="1"/>
              <a:t>aluminium</a:t>
            </a:r>
            <a:r>
              <a:rPr lang="en-US" dirty="0"/>
              <a:t> on a silicon substrate</a:t>
            </a:r>
          </a:p>
        </p:txBody>
      </p:sp>
      <p:sp>
        <p:nvSpPr>
          <p:cNvPr id="2" name="TextBox 1"/>
          <p:cNvSpPr txBox="1"/>
          <p:nvPr/>
        </p:nvSpPr>
        <p:spPr>
          <a:xfrm>
            <a:off x="1091681" y="6503437"/>
            <a:ext cx="8957387" cy="369332"/>
          </a:xfrm>
          <a:prstGeom prst="rect">
            <a:avLst/>
          </a:prstGeom>
          <a:noFill/>
        </p:spPr>
        <p:txBody>
          <a:bodyPr wrap="square" rtlCol="0">
            <a:spAutoFit/>
          </a:bodyPr>
          <a:lstStyle/>
          <a:p>
            <a:r>
              <a:rPr lang="en-US" dirty="0" smtClean="0"/>
              <a:t>Source: </a:t>
            </a:r>
            <a:r>
              <a:rPr lang="en-US" dirty="0">
                <a:hlinkClick r:id="rId3"/>
              </a:rPr>
              <a:t>Quantum Computing Hardware - An Introduction (youtube.com)</a:t>
            </a:r>
            <a:endParaRPr lang="en-IN" dirty="0"/>
          </a:p>
        </p:txBody>
      </p:sp>
    </p:spTree>
    <p:extLst>
      <p:ext uri="{BB962C8B-B14F-4D97-AF65-F5344CB8AC3E}">
        <p14:creationId xmlns:p14="http://schemas.microsoft.com/office/powerpoint/2010/main" val="4131943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Not gates (also known as </a:t>
            </a:r>
            <a:r>
              <a:rPr lang="en-US" dirty="0" smtClean="0"/>
              <a:t>X</a:t>
            </a:r>
            <a:r>
              <a:rPr lang="en-US" dirty="0"/>
              <a:t> gates) are also sometimes denoted by a circle around a plus sign:</a:t>
            </a:r>
            <a:endParaRPr lang="en-IN" dirty="0"/>
          </a:p>
        </p:txBody>
      </p:sp>
      <p:pic>
        <p:nvPicPr>
          <p:cNvPr id="3" name="Picture 2"/>
          <p:cNvPicPr>
            <a:picLocks noChangeAspect="1"/>
          </p:cNvPicPr>
          <p:nvPr/>
        </p:nvPicPr>
        <p:blipFill>
          <a:blip r:embed="rId2"/>
          <a:stretch>
            <a:fillRect/>
          </a:stretch>
        </p:blipFill>
        <p:spPr>
          <a:xfrm>
            <a:off x="3571875" y="2619262"/>
            <a:ext cx="3876864" cy="1619476"/>
          </a:xfrm>
          <a:prstGeom prst="rect">
            <a:avLst/>
          </a:prstGeom>
        </p:spPr>
      </p:pic>
    </p:spTree>
    <p:extLst>
      <p:ext uri="{BB962C8B-B14F-4D97-AF65-F5344CB8AC3E}">
        <p14:creationId xmlns:p14="http://schemas.microsoft.com/office/powerpoint/2010/main" val="360203539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 gates are denoted as follows:</a:t>
            </a:r>
            <a:endParaRPr lang="en-IN" dirty="0"/>
          </a:p>
        </p:txBody>
      </p:sp>
      <p:pic>
        <p:nvPicPr>
          <p:cNvPr id="3" name="Picture 2"/>
          <p:cNvPicPr>
            <a:picLocks noChangeAspect="1"/>
          </p:cNvPicPr>
          <p:nvPr/>
        </p:nvPicPr>
        <p:blipFill>
          <a:blip r:embed="rId2"/>
          <a:stretch>
            <a:fillRect/>
          </a:stretch>
        </p:blipFill>
        <p:spPr>
          <a:xfrm>
            <a:off x="4105276" y="2390775"/>
            <a:ext cx="3500576" cy="2005102"/>
          </a:xfrm>
          <a:prstGeom prst="rect">
            <a:avLst/>
          </a:prstGeom>
        </p:spPr>
      </p:pic>
    </p:spTree>
    <p:extLst>
      <p:ext uri="{BB962C8B-B14F-4D97-AF65-F5344CB8AC3E}">
        <p14:creationId xmlns:p14="http://schemas.microsoft.com/office/powerpoint/2010/main" val="24976653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5" y="607722"/>
            <a:ext cx="10515600" cy="2378074"/>
          </a:xfrm>
        </p:spPr>
        <p:txBody>
          <a:bodyPr>
            <a:noAutofit/>
          </a:bodyPr>
          <a:lstStyle/>
          <a:p>
            <a:pPr algn="just"/>
            <a:r>
              <a:rPr lang="en-US" sz="2800" b="1" dirty="0"/>
              <a:t>Controlled-gates,</a:t>
            </a:r>
            <a:r>
              <a:rPr lang="en-US" sz="2800" dirty="0"/>
              <a:t> meaning gates that describe controlled-unitary operations, are denoted by a </a:t>
            </a:r>
            <a:r>
              <a:rPr lang="en-US" sz="2800" b="1" dirty="0"/>
              <a:t>filled-in circle (indicating the control) </a:t>
            </a:r>
            <a:r>
              <a:rPr lang="en-US" sz="2800" dirty="0"/>
              <a:t>connected by a vertical line to whatever operation is being controlled. For instance, </a:t>
            </a:r>
            <a:r>
              <a:rPr lang="en-US" sz="2800" b="1" dirty="0"/>
              <a:t>controlled-NOT gates</a:t>
            </a:r>
            <a:r>
              <a:rPr lang="en-US" sz="2800" dirty="0"/>
              <a:t>, </a:t>
            </a:r>
            <a:r>
              <a:rPr lang="en-US" sz="2800" b="1" dirty="0"/>
              <a:t>controlled-controlled-NOT (or Toffoli) </a:t>
            </a:r>
            <a:r>
              <a:rPr lang="en-US" sz="2800" dirty="0"/>
              <a:t>gates, and </a:t>
            </a:r>
            <a:r>
              <a:rPr lang="en-US" sz="2800" b="1" dirty="0"/>
              <a:t>controlled-swap (</a:t>
            </a:r>
            <a:r>
              <a:rPr lang="en-US" sz="2800" b="1" dirty="0" err="1"/>
              <a:t>Fredkin</a:t>
            </a:r>
            <a:r>
              <a:rPr lang="en-US" sz="2800" b="1" dirty="0"/>
              <a:t>) gates </a:t>
            </a:r>
            <a:r>
              <a:rPr lang="en-US" sz="2800" dirty="0"/>
              <a:t>are denoted like this:</a:t>
            </a:r>
            <a:endParaRPr lang="en-IN" sz="2800" dirty="0"/>
          </a:p>
        </p:txBody>
      </p:sp>
      <p:pic>
        <p:nvPicPr>
          <p:cNvPr id="3" name="Picture 2"/>
          <p:cNvPicPr>
            <a:picLocks noChangeAspect="1"/>
          </p:cNvPicPr>
          <p:nvPr/>
        </p:nvPicPr>
        <p:blipFill>
          <a:blip r:embed="rId2"/>
          <a:stretch>
            <a:fillRect/>
          </a:stretch>
        </p:blipFill>
        <p:spPr>
          <a:xfrm>
            <a:off x="957718" y="3671143"/>
            <a:ext cx="8802328" cy="2314898"/>
          </a:xfrm>
          <a:prstGeom prst="rect">
            <a:avLst/>
          </a:prstGeom>
        </p:spPr>
      </p:pic>
    </p:spTree>
    <p:extLst>
      <p:ext uri="{BB962C8B-B14F-4D97-AF65-F5344CB8AC3E}">
        <p14:creationId xmlns:p14="http://schemas.microsoft.com/office/powerpoint/2010/main" val="28230555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US" sz="2800" b="1" dirty="0"/>
              <a:t>Arbitrary unitary operations on multiple qubits may be viewed as gates. They are depicted by rectangles labeled by the name of the unitary operation. For instance, here is a depiction of an (unspecified) unitary operation </a:t>
            </a:r>
            <a:r>
              <a:rPr lang="en-US" sz="2800" b="1" dirty="0" smtClean="0"/>
              <a:t>U</a:t>
            </a:r>
            <a:r>
              <a:rPr lang="en-US" sz="2800" b="1" dirty="0"/>
              <a:t> as a gate, along with a controlled version of this gate:</a:t>
            </a:r>
            <a:endParaRPr lang="en-IN" sz="2800" b="1" dirty="0"/>
          </a:p>
        </p:txBody>
      </p:sp>
      <p:pic>
        <p:nvPicPr>
          <p:cNvPr id="3" name="Picture 2"/>
          <p:cNvPicPr>
            <a:picLocks noChangeAspect="1"/>
          </p:cNvPicPr>
          <p:nvPr/>
        </p:nvPicPr>
        <p:blipFill>
          <a:blip r:embed="rId2"/>
          <a:stretch>
            <a:fillRect/>
          </a:stretch>
        </p:blipFill>
        <p:spPr>
          <a:xfrm>
            <a:off x="2036543" y="2512517"/>
            <a:ext cx="7783011" cy="3381847"/>
          </a:xfrm>
          <a:prstGeom prst="rect">
            <a:avLst/>
          </a:prstGeom>
        </p:spPr>
      </p:pic>
    </p:spTree>
    <p:extLst>
      <p:ext uri="{BB962C8B-B14F-4D97-AF65-F5344CB8AC3E}">
        <p14:creationId xmlns:p14="http://schemas.microsoft.com/office/powerpoint/2010/main" val="31207412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7844"/>
            <a:ext cx="10515600" cy="754548"/>
          </a:xfrm>
          <a:solidFill>
            <a:schemeClr val="accent2">
              <a:lumMod val="20000"/>
              <a:lumOff val="80000"/>
            </a:schemeClr>
          </a:solidFill>
        </p:spPr>
        <p:txBody>
          <a:bodyPr/>
          <a:lstStyle/>
          <a:p>
            <a:r>
              <a:rPr lang="en-US" b="1" dirty="0"/>
              <a:t>Basic Structure of a Quantum Circuit</a:t>
            </a:r>
            <a:endParaRPr lang="en-IN" b="1" dirty="0"/>
          </a:p>
        </p:txBody>
      </p:sp>
      <p:sp>
        <p:nvSpPr>
          <p:cNvPr id="3" name="Content Placeholder 2"/>
          <p:cNvSpPr>
            <a:spLocks noGrp="1"/>
          </p:cNvSpPr>
          <p:nvPr>
            <p:ph idx="1"/>
          </p:nvPr>
        </p:nvSpPr>
        <p:spPr>
          <a:xfrm>
            <a:off x="838200" y="1545705"/>
            <a:ext cx="10515600" cy="4780449"/>
          </a:xfrm>
        </p:spPr>
        <p:txBody>
          <a:bodyPr>
            <a:normAutofit fontScale="85000" lnSpcReduction="20000"/>
          </a:bodyPr>
          <a:lstStyle/>
          <a:p>
            <a:pPr marL="0" indent="0">
              <a:buNone/>
            </a:pPr>
            <a:r>
              <a:rPr lang="en-US" dirty="0"/>
              <a:t>A quantum circuit typically consists of:</a:t>
            </a:r>
          </a:p>
          <a:p>
            <a:r>
              <a:rPr lang="en-US" b="1" dirty="0"/>
              <a:t>Qubits</a:t>
            </a:r>
            <a:r>
              <a:rPr lang="en-US" dirty="0"/>
              <a:t>: The basic unit of quantum information, analogous to bits in classical computing. Qubits can exist in superposition states.</a:t>
            </a:r>
          </a:p>
          <a:p>
            <a:r>
              <a:rPr lang="en-US" b="1" dirty="0"/>
              <a:t>Quantum Gates</a:t>
            </a:r>
            <a:r>
              <a:rPr lang="en-US" dirty="0"/>
              <a:t>: Operations that change the state of qubits. </a:t>
            </a:r>
            <a:endParaRPr lang="en-US" dirty="0" smtClean="0"/>
          </a:p>
          <a:p>
            <a:pPr lvl="1"/>
            <a:r>
              <a:rPr lang="en-IN" dirty="0" smtClean="0"/>
              <a:t>Single-qubit </a:t>
            </a:r>
            <a:r>
              <a:rPr lang="en-IN" dirty="0"/>
              <a:t>gates (e.g., Hadamard, Pauli-X, Y, Z)</a:t>
            </a:r>
          </a:p>
          <a:p>
            <a:pPr lvl="1"/>
            <a:r>
              <a:rPr lang="en-IN" dirty="0"/>
              <a:t>Multi-qubit gates (e.g., CNOT, SWAP)</a:t>
            </a:r>
          </a:p>
          <a:p>
            <a:r>
              <a:rPr lang="en-US" b="1" dirty="0" smtClean="0"/>
              <a:t>Measurement</a:t>
            </a:r>
            <a:r>
              <a:rPr lang="en-US" dirty="0"/>
              <a:t>: The final step in a quantum circuit, where the qubits are measured to produce a classical output. The process of observing qubit states, collapsing </a:t>
            </a:r>
            <a:r>
              <a:rPr lang="en-US" dirty="0" err="1"/>
              <a:t>superpositions</a:t>
            </a:r>
            <a:r>
              <a:rPr lang="en-US" dirty="0" smtClean="0"/>
              <a:t>.</a:t>
            </a:r>
          </a:p>
          <a:p>
            <a:r>
              <a:rPr lang="en-US" b="1" dirty="0"/>
              <a:t>Circuit diagram</a:t>
            </a:r>
            <a:r>
              <a:rPr lang="en-US" dirty="0"/>
              <a:t>: A visual representation of qubit operations over time</a:t>
            </a:r>
            <a:r>
              <a:rPr lang="en-US" dirty="0" smtClean="0"/>
              <a:t>.</a:t>
            </a:r>
          </a:p>
          <a:p>
            <a:r>
              <a:rPr lang="en-US" b="1" dirty="0"/>
              <a:t>Initialization</a:t>
            </a:r>
            <a:r>
              <a:rPr lang="en-US" dirty="0"/>
              <a:t>: Setting qubits to known starting states</a:t>
            </a:r>
            <a:r>
              <a:rPr lang="en-US" dirty="0" smtClean="0"/>
              <a:t>.</a:t>
            </a:r>
          </a:p>
          <a:p>
            <a:r>
              <a:rPr lang="en-US" b="1" dirty="0"/>
              <a:t>Quantum register</a:t>
            </a:r>
            <a:r>
              <a:rPr lang="en-US" dirty="0"/>
              <a:t>: A collection of qubits used in the circuit</a:t>
            </a:r>
            <a:r>
              <a:rPr lang="en-US" dirty="0" smtClean="0"/>
              <a:t>.</a:t>
            </a:r>
          </a:p>
          <a:p>
            <a:r>
              <a:rPr lang="en-US" b="1" dirty="0"/>
              <a:t>Classical register</a:t>
            </a:r>
            <a:r>
              <a:rPr lang="en-US" dirty="0"/>
              <a:t>: Stores measurement results for further processing.</a:t>
            </a:r>
            <a:endParaRPr lang="en-US" dirty="0" smtClean="0"/>
          </a:p>
          <a:p>
            <a:endParaRPr lang="en-US" dirty="0"/>
          </a:p>
          <a:p>
            <a:endParaRPr lang="en-IN" dirty="0"/>
          </a:p>
        </p:txBody>
      </p:sp>
    </p:spTree>
    <p:extLst>
      <p:ext uri="{BB962C8B-B14F-4D97-AF65-F5344CB8AC3E}">
        <p14:creationId xmlns:p14="http://schemas.microsoft.com/office/powerpoint/2010/main" val="24645555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939800"/>
          </a:xfrm>
        </p:spPr>
        <p:txBody>
          <a:bodyPr/>
          <a:lstStyle/>
          <a:p>
            <a:r>
              <a:rPr lang="en-US" dirty="0" smtClean="0"/>
              <a:t>Ex1</a:t>
            </a:r>
            <a:endParaRPr lang="en-IN" dirty="0"/>
          </a:p>
        </p:txBody>
      </p:sp>
      <p:pic>
        <p:nvPicPr>
          <p:cNvPr id="5" name="Picture 4"/>
          <p:cNvPicPr>
            <a:picLocks noChangeAspect="1"/>
          </p:cNvPicPr>
          <p:nvPr/>
        </p:nvPicPr>
        <p:blipFill>
          <a:blip r:embed="rId2"/>
          <a:stretch>
            <a:fillRect/>
          </a:stretch>
        </p:blipFill>
        <p:spPr>
          <a:xfrm>
            <a:off x="838200" y="1780975"/>
            <a:ext cx="6792273" cy="2857899"/>
          </a:xfrm>
          <a:prstGeom prst="rect">
            <a:avLst/>
          </a:prstGeom>
        </p:spPr>
      </p:pic>
    </p:spTree>
    <p:extLst>
      <p:ext uri="{BB962C8B-B14F-4D97-AF65-F5344CB8AC3E}">
        <p14:creationId xmlns:p14="http://schemas.microsoft.com/office/powerpoint/2010/main" val="10608346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939800"/>
          </a:xfrm>
        </p:spPr>
        <p:txBody>
          <a:bodyPr/>
          <a:lstStyle/>
          <a:p>
            <a:r>
              <a:rPr lang="en-US" dirty="0" smtClean="0"/>
              <a:t>Ex2</a:t>
            </a:r>
            <a:endParaRPr lang="en-IN" dirty="0"/>
          </a:p>
        </p:txBody>
      </p:sp>
      <p:pic>
        <p:nvPicPr>
          <p:cNvPr id="2" name="Picture 1"/>
          <p:cNvPicPr>
            <a:picLocks noChangeAspect="1"/>
          </p:cNvPicPr>
          <p:nvPr/>
        </p:nvPicPr>
        <p:blipFill>
          <a:blip r:embed="rId2"/>
          <a:stretch>
            <a:fillRect/>
          </a:stretch>
        </p:blipFill>
        <p:spPr>
          <a:xfrm>
            <a:off x="838200" y="1804795"/>
            <a:ext cx="6582694" cy="2753109"/>
          </a:xfrm>
          <a:prstGeom prst="rect">
            <a:avLst/>
          </a:prstGeom>
        </p:spPr>
      </p:pic>
    </p:spTree>
    <p:extLst>
      <p:ext uri="{BB962C8B-B14F-4D97-AF65-F5344CB8AC3E}">
        <p14:creationId xmlns:p14="http://schemas.microsoft.com/office/powerpoint/2010/main" val="25758245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Ex3:</a:t>
            </a:r>
            <a:endParaRPr lang="en-IN" dirty="0"/>
          </a:p>
        </p:txBody>
      </p:sp>
      <p:pic>
        <p:nvPicPr>
          <p:cNvPr id="3" name="Picture 2"/>
          <p:cNvPicPr>
            <a:picLocks noChangeAspect="1"/>
          </p:cNvPicPr>
          <p:nvPr/>
        </p:nvPicPr>
        <p:blipFill>
          <a:blip r:embed="rId2"/>
          <a:stretch>
            <a:fillRect/>
          </a:stretch>
        </p:blipFill>
        <p:spPr>
          <a:xfrm>
            <a:off x="2633240" y="2095298"/>
            <a:ext cx="6049219" cy="2896004"/>
          </a:xfrm>
          <a:prstGeom prst="rect">
            <a:avLst/>
          </a:prstGeom>
        </p:spPr>
      </p:pic>
    </p:spTree>
    <p:extLst>
      <p:ext uri="{BB962C8B-B14F-4D97-AF65-F5344CB8AC3E}">
        <p14:creationId xmlns:p14="http://schemas.microsoft.com/office/powerpoint/2010/main" val="4079281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Ex4:</a:t>
            </a:r>
            <a:endParaRPr lang="en-IN" dirty="0"/>
          </a:p>
        </p:txBody>
      </p:sp>
      <p:pic>
        <p:nvPicPr>
          <p:cNvPr id="3" name="Picture 2"/>
          <p:cNvPicPr>
            <a:picLocks noChangeAspect="1"/>
          </p:cNvPicPr>
          <p:nvPr/>
        </p:nvPicPr>
        <p:blipFill>
          <a:blip r:embed="rId2"/>
          <a:stretch>
            <a:fillRect/>
          </a:stretch>
        </p:blipFill>
        <p:spPr>
          <a:xfrm>
            <a:off x="3161890" y="1952419"/>
            <a:ext cx="5868219" cy="2953162"/>
          </a:xfrm>
          <a:prstGeom prst="rect">
            <a:avLst/>
          </a:prstGeom>
        </p:spPr>
      </p:pic>
    </p:spTree>
    <p:extLst>
      <p:ext uri="{BB962C8B-B14F-4D97-AF65-F5344CB8AC3E}">
        <p14:creationId xmlns:p14="http://schemas.microsoft.com/office/powerpoint/2010/main" val="881658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Ex5:</a:t>
            </a:r>
            <a:endParaRPr lang="en-IN" dirty="0"/>
          </a:p>
        </p:txBody>
      </p:sp>
      <p:pic>
        <p:nvPicPr>
          <p:cNvPr id="3" name="Picture 2"/>
          <p:cNvPicPr>
            <a:picLocks noChangeAspect="1"/>
          </p:cNvPicPr>
          <p:nvPr/>
        </p:nvPicPr>
        <p:blipFill>
          <a:blip r:embed="rId2"/>
          <a:stretch>
            <a:fillRect/>
          </a:stretch>
        </p:blipFill>
        <p:spPr>
          <a:xfrm>
            <a:off x="974064" y="1762124"/>
            <a:ext cx="10590203" cy="4243755"/>
          </a:xfrm>
          <a:prstGeom prst="rect">
            <a:avLst/>
          </a:prstGeom>
        </p:spPr>
      </p:pic>
    </p:spTree>
    <p:extLst>
      <p:ext uri="{BB962C8B-B14F-4D97-AF65-F5344CB8AC3E}">
        <p14:creationId xmlns:p14="http://schemas.microsoft.com/office/powerpoint/2010/main" val="411065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6335" y="0"/>
            <a:ext cx="12308335" cy="7139659"/>
          </a:xfrm>
          <a:prstGeom prst="rect">
            <a:avLst/>
          </a:prstGeom>
        </p:spPr>
      </p:pic>
      <p:sp>
        <p:nvSpPr>
          <p:cNvPr id="3" name="Rectangle 2"/>
          <p:cNvSpPr/>
          <p:nvPr/>
        </p:nvSpPr>
        <p:spPr>
          <a:xfrm>
            <a:off x="5026089" y="1333019"/>
            <a:ext cx="6096000" cy="646331"/>
          </a:xfrm>
          <a:prstGeom prst="rect">
            <a:avLst/>
          </a:prstGeom>
        </p:spPr>
        <p:txBody>
          <a:bodyPr>
            <a:spAutoFit/>
          </a:bodyPr>
          <a:lstStyle/>
          <a:p>
            <a:r>
              <a:rPr lang="en-US" b="1" dirty="0"/>
              <a:t>Trapped –ion qubits</a:t>
            </a:r>
            <a:r>
              <a:rPr lang="en-US" dirty="0"/>
              <a:t>: </a:t>
            </a:r>
            <a:r>
              <a:rPr lang="en-US" dirty="0" err="1"/>
              <a:t>Quantinuum</a:t>
            </a:r>
            <a:r>
              <a:rPr lang="en-US" dirty="0"/>
              <a:t> and </a:t>
            </a:r>
            <a:r>
              <a:rPr lang="en-US" dirty="0" err="1"/>
              <a:t>IonQ</a:t>
            </a:r>
            <a:r>
              <a:rPr lang="en-US" dirty="0"/>
              <a:t> create qubits using ionized ytterbium atoms</a:t>
            </a:r>
          </a:p>
        </p:txBody>
      </p:sp>
      <p:sp>
        <p:nvSpPr>
          <p:cNvPr id="4" name="TextBox 3"/>
          <p:cNvSpPr txBox="1"/>
          <p:nvPr/>
        </p:nvSpPr>
        <p:spPr>
          <a:xfrm>
            <a:off x="961053" y="112512"/>
            <a:ext cx="8957387" cy="369332"/>
          </a:xfrm>
          <a:prstGeom prst="rect">
            <a:avLst/>
          </a:prstGeom>
          <a:noFill/>
        </p:spPr>
        <p:txBody>
          <a:bodyPr wrap="square" rtlCol="0">
            <a:spAutoFit/>
          </a:bodyPr>
          <a:lstStyle/>
          <a:p>
            <a:r>
              <a:rPr lang="en-US" dirty="0" smtClean="0"/>
              <a:t>Source: </a:t>
            </a:r>
            <a:r>
              <a:rPr lang="en-US" dirty="0">
                <a:hlinkClick r:id="rId3"/>
              </a:rPr>
              <a:t>Quantum Computing Hardware - An Introduction (youtube.com)</a:t>
            </a:r>
            <a:endParaRPr lang="en-IN" dirty="0"/>
          </a:p>
        </p:txBody>
      </p:sp>
    </p:spTree>
    <p:extLst>
      <p:ext uri="{BB962C8B-B14F-4D97-AF65-F5344CB8AC3E}">
        <p14:creationId xmlns:p14="http://schemas.microsoft.com/office/powerpoint/2010/main" val="215810483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Ex6:</a:t>
            </a:r>
            <a:endParaRPr lang="en-IN" dirty="0"/>
          </a:p>
        </p:txBody>
      </p:sp>
      <p:pic>
        <p:nvPicPr>
          <p:cNvPr id="3" name="Picture 2"/>
          <p:cNvPicPr>
            <a:picLocks noChangeAspect="1"/>
          </p:cNvPicPr>
          <p:nvPr/>
        </p:nvPicPr>
        <p:blipFill>
          <a:blip r:embed="rId2"/>
          <a:stretch>
            <a:fillRect/>
          </a:stretch>
        </p:blipFill>
        <p:spPr>
          <a:xfrm>
            <a:off x="2976127" y="1838103"/>
            <a:ext cx="6239746" cy="3181794"/>
          </a:xfrm>
          <a:prstGeom prst="rect">
            <a:avLst/>
          </a:prstGeom>
        </p:spPr>
      </p:pic>
    </p:spTree>
    <p:extLst>
      <p:ext uri="{BB962C8B-B14F-4D97-AF65-F5344CB8AC3E}">
        <p14:creationId xmlns:p14="http://schemas.microsoft.com/office/powerpoint/2010/main" val="40375255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Ex7:</a:t>
            </a:r>
            <a:endParaRPr lang="en-IN" dirty="0"/>
          </a:p>
        </p:txBody>
      </p:sp>
      <p:pic>
        <p:nvPicPr>
          <p:cNvPr id="3" name="Picture 2"/>
          <p:cNvPicPr>
            <a:picLocks noChangeAspect="1"/>
          </p:cNvPicPr>
          <p:nvPr/>
        </p:nvPicPr>
        <p:blipFill>
          <a:blip r:embed="rId2"/>
          <a:stretch>
            <a:fillRect/>
          </a:stretch>
        </p:blipFill>
        <p:spPr>
          <a:xfrm>
            <a:off x="2966601" y="1242707"/>
            <a:ext cx="6258798" cy="4372585"/>
          </a:xfrm>
          <a:prstGeom prst="rect">
            <a:avLst/>
          </a:prstGeom>
        </p:spPr>
      </p:pic>
    </p:spTree>
    <p:extLst>
      <p:ext uri="{BB962C8B-B14F-4D97-AF65-F5344CB8AC3E}">
        <p14:creationId xmlns:p14="http://schemas.microsoft.com/office/powerpoint/2010/main" val="6971157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49" y="193676"/>
            <a:ext cx="11591925" cy="863600"/>
          </a:xfrm>
        </p:spPr>
        <p:txBody>
          <a:bodyPr>
            <a:normAutofit fontScale="90000"/>
          </a:bodyPr>
          <a:lstStyle/>
          <a:p>
            <a:r>
              <a:rPr lang="en-US" b="1" dirty="0"/>
              <a:t>If we wish to choose our own name we can do this using the </a:t>
            </a:r>
            <a:r>
              <a:rPr lang="en-US" b="1" dirty="0" smtClean="0"/>
              <a:t>Quantum Register </a:t>
            </a:r>
            <a:r>
              <a:rPr lang="en-US" b="1" dirty="0"/>
              <a:t>class like this</a:t>
            </a:r>
            <a:r>
              <a:rPr lang="en-US" b="1" dirty="0" smtClean="0"/>
              <a:t>:</a:t>
            </a:r>
            <a:endParaRPr lang="en-IN" dirty="0"/>
          </a:p>
        </p:txBody>
      </p:sp>
      <p:pic>
        <p:nvPicPr>
          <p:cNvPr id="3" name="Picture 2"/>
          <p:cNvPicPr>
            <a:picLocks noChangeAspect="1"/>
          </p:cNvPicPr>
          <p:nvPr/>
        </p:nvPicPr>
        <p:blipFill>
          <a:blip r:embed="rId2"/>
          <a:stretch>
            <a:fillRect/>
          </a:stretch>
        </p:blipFill>
        <p:spPr>
          <a:xfrm>
            <a:off x="351733" y="1261699"/>
            <a:ext cx="9907383" cy="5210902"/>
          </a:xfrm>
          <a:prstGeom prst="rect">
            <a:avLst/>
          </a:prstGeom>
        </p:spPr>
      </p:pic>
    </p:spTree>
    <p:extLst>
      <p:ext uri="{BB962C8B-B14F-4D97-AF65-F5344CB8AC3E}">
        <p14:creationId xmlns:p14="http://schemas.microsoft.com/office/powerpoint/2010/main" val="26304411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Program </a:t>
            </a:r>
            <a:r>
              <a:rPr lang="en-US" b="1" dirty="0"/>
              <a:t>to create a new circuit with two new qubits, then displays the circuit's qubits </a:t>
            </a:r>
            <a:r>
              <a:rPr lang="en-US" b="1" dirty="0" smtClean="0"/>
              <a:t>attribute</a:t>
            </a:r>
            <a:endParaRPr lang="en-IN" dirty="0"/>
          </a:p>
        </p:txBody>
      </p:sp>
      <p:pic>
        <p:nvPicPr>
          <p:cNvPr id="3" name="Picture 2"/>
          <p:cNvPicPr>
            <a:picLocks noChangeAspect="1"/>
          </p:cNvPicPr>
          <p:nvPr/>
        </p:nvPicPr>
        <p:blipFill>
          <a:blip r:embed="rId2"/>
          <a:stretch>
            <a:fillRect/>
          </a:stretch>
        </p:blipFill>
        <p:spPr>
          <a:xfrm>
            <a:off x="518738" y="1795174"/>
            <a:ext cx="5363323" cy="4124901"/>
          </a:xfrm>
          <a:prstGeom prst="rect">
            <a:avLst/>
          </a:prstGeom>
        </p:spPr>
      </p:pic>
      <p:pic>
        <p:nvPicPr>
          <p:cNvPr id="4" name="Picture 3"/>
          <p:cNvPicPr>
            <a:picLocks noChangeAspect="1"/>
          </p:cNvPicPr>
          <p:nvPr/>
        </p:nvPicPr>
        <p:blipFill>
          <a:blip r:embed="rId3"/>
          <a:stretch>
            <a:fillRect/>
          </a:stretch>
        </p:blipFill>
        <p:spPr>
          <a:xfrm>
            <a:off x="4033315" y="3614552"/>
            <a:ext cx="7478169" cy="2657846"/>
          </a:xfrm>
          <a:prstGeom prst="rect">
            <a:avLst/>
          </a:prstGeom>
        </p:spPr>
      </p:pic>
    </p:spTree>
    <p:extLst>
      <p:ext uri="{BB962C8B-B14F-4D97-AF65-F5344CB8AC3E}">
        <p14:creationId xmlns:p14="http://schemas.microsoft.com/office/powerpoint/2010/main" val="26214228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323492" y="1880882"/>
            <a:ext cx="6916115" cy="4372585"/>
          </a:xfrm>
          <a:prstGeom prst="rect">
            <a:avLst/>
          </a:prstGeom>
        </p:spPr>
      </p:pic>
    </p:spTree>
    <p:extLst>
      <p:ext uri="{BB962C8B-B14F-4D97-AF65-F5344CB8AC3E}">
        <p14:creationId xmlns:p14="http://schemas.microsoft.com/office/powerpoint/2010/main" val="31283732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132665" y="2090491"/>
            <a:ext cx="9812119" cy="3534268"/>
          </a:xfrm>
          <a:prstGeom prst="rect">
            <a:avLst/>
          </a:prstGeom>
        </p:spPr>
      </p:pic>
      <p:pic>
        <p:nvPicPr>
          <p:cNvPr id="4" name="Picture 3"/>
          <p:cNvPicPr>
            <a:picLocks noChangeAspect="1"/>
          </p:cNvPicPr>
          <p:nvPr/>
        </p:nvPicPr>
        <p:blipFill>
          <a:blip r:embed="rId3"/>
          <a:stretch>
            <a:fillRect/>
          </a:stretch>
        </p:blipFill>
        <p:spPr>
          <a:xfrm>
            <a:off x="9848850" y="1833316"/>
            <a:ext cx="1885950" cy="4582164"/>
          </a:xfrm>
          <a:prstGeom prst="rect">
            <a:avLst/>
          </a:prstGeom>
        </p:spPr>
      </p:pic>
    </p:spTree>
    <p:extLst>
      <p:ext uri="{BB962C8B-B14F-4D97-AF65-F5344CB8AC3E}">
        <p14:creationId xmlns:p14="http://schemas.microsoft.com/office/powerpoint/2010/main" val="13847216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604529" y="2866916"/>
            <a:ext cx="4410691" cy="1562318"/>
          </a:xfrm>
          <a:prstGeom prst="rect">
            <a:avLst/>
          </a:prstGeom>
        </p:spPr>
      </p:pic>
      <p:pic>
        <p:nvPicPr>
          <p:cNvPr id="4" name="Picture 3"/>
          <p:cNvPicPr>
            <a:picLocks noChangeAspect="1"/>
          </p:cNvPicPr>
          <p:nvPr/>
        </p:nvPicPr>
        <p:blipFill>
          <a:blip r:embed="rId3"/>
          <a:stretch>
            <a:fillRect/>
          </a:stretch>
        </p:blipFill>
        <p:spPr>
          <a:xfrm>
            <a:off x="6381481" y="1828482"/>
            <a:ext cx="3848637" cy="4553585"/>
          </a:xfrm>
          <a:prstGeom prst="rect">
            <a:avLst/>
          </a:prstGeom>
        </p:spPr>
      </p:pic>
    </p:spTree>
    <p:extLst>
      <p:ext uri="{BB962C8B-B14F-4D97-AF65-F5344CB8AC3E}">
        <p14:creationId xmlns:p14="http://schemas.microsoft.com/office/powerpoint/2010/main" val="23002327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lstStyle/>
          <a:p>
            <a:endParaRPr lang="en-IN" dirty="0"/>
          </a:p>
        </p:txBody>
      </p:sp>
      <p:pic>
        <p:nvPicPr>
          <p:cNvPr id="3" name="Picture 2"/>
          <p:cNvPicPr>
            <a:picLocks noChangeAspect="1"/>
          </p:cNvPicPr>
          <p:nvPr/>
        </p:nvPicPr>
        <p:blipFill>
          <a:blip r:embed="rId2"/>
          <a:stretch>
            <a:fillRect/>
          </a:stretch>
        </p:blipFill>
        <p:spPr>
          <a:xfrm>
            <a:off x="694991" y="2862170"/>
            <a:ext cx="4782217" cy="1324160"/>
          </a:xfrm>
          <a:prstGeom prst="rect">
            <a:avLst/>
          </a:prstGeom>
        </p:spPr>
      </p:pic>
      <p:pic>
        <p:nvPicPr>
          <p:cNvPr id="4" name="Picture 3"/>
          <p:cNvPicPr>
            <a:picLocks noChangeAspect="1"/>
          </p:cNvPicPr>
          <p:nvPr/>
        </p:nvPicPr>
        <p:blipFill>
          <a:blip r:embed="rId3"/>
          <a:stretch>
            <a:fillRect/>
          </a:stretch>
        </p:blipFill>
        <p:spPr>
          <a:xfrm>
            <a:off x="5933667" y="1280773"/>
            <a:ext cx="5849166" cy="4867954"/>
          </a:xfrm>
          <a:prstGeom prst="rect">
            <a:avLst/>
          </a:prstGeom>
        </p:spPr>
      </p:pic>
    </p:spTree>
    <p:extLst>
      <p:ext uri="{BB962C8B-B14F-4D97-AF65-F5344CB8AC3E}">
        <p14:creationId xmlns:p14="http://schemas.microsoft.com/office/powerpoint/2010/main" val="16841340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1"/>
            <a:ext cx="10515600" cy="742950"/>
          </a:xfrm>
        </p:spPr>
        <p:txBody>
          <a:bodyPr/>
          <a:lstStyle/>
          <a:p>
            <a:endParaRPr lang="en-IN" dirty="0"/>
          </a:p>
        </p:txBody>
      </p:sp>
      <p:pic>
        <p:nvPicPr>
          <p:cNvPr id="3" name="Picture 2"/>
          <p:cNvPicPr>
            <a:picLocks noChangeAspect="1"/>
          </p:cNvPicPr>
          <p:nvPr/>
        </p:nvPicPr>
        <p:blipFill>
          <a:blip r:embed="rId2"/>
          <a:stretch>
            <a:fillRect/>
          </a:stretch>
        </p:blipFill>
        <p:spPr>
          <a:xfrm>
            <a:off x="3147456" y="856412"/>
            <a:ext cx="7973538" cy="6001588"/>
          </a:xfrm>
          <a:prstGeom prst="rect">
            <a:avLst/>
          </a:prstGeom>
        </p:spPr>
      </p:pic>
    </p:spTree>
    <p:extLst>
      <p:ext uri="{BB962C8B-B14F-4D97-AF65-F5344CB8AC3E}">
        <p14:creationId xmlns:p14="http://schemas.microsoft.com/office/powerpoint/2010/main" val="13797076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Circuit with </a:t>
            </a:r>
            <a:r>
              <a:rPr lang="en-US" b="1" dirty="0" err="1"/>
              <a:t>Hadmard</a:t>
            </a:r>
            <a:r>
              <a:rPr lang="en-US" b="1" dirty="0"/>
              <a:t> and Control </a:t>
            </a:r>
            <a:r>
              <a:rPr lang="en-US" b="1" dirty="0" smtClean="0"/>
              <a:t>Gate</a:t>
            </a:r>
            <a:endParaRPr lang="en-IN" dirty="0"/>
          </a:p>
        </p:txBody>
      </p:sp>
      <p:pic>
        <p:nvPicPr>
          <p:cNvPr id="3" name="Picture 2"/>
          <p:cNvPicPr>
            <a:picLocks noChangeAspect="1"/>
          </p:cNvPicPr>
          <p:nvPr/>
        </p:nvPicPr>
        <p:blipFill>
          <a:blip r:embed="rId2"/>
          <a:stretch>
            <a:fillRect/>
          </a:stretch>
        </p:blipFill>
        <p:spPr>
          <a:xfrm>
            <a:off x="533024" y="1799959"/>
            <a:ext cx="5391902" cy="3810532"/>
          </a:xfrm>
          <a:prstGeom prst="rect">
            <a:avLst/>
          </a:prstGeom>
        </p:spPr>
      </p:pic>
      <p:pic>
        <p:nvPicPr>
          <p:cNvPr id="4" name="Picture 3"/>
          <p:cNvPicPr>
            <a:picLocks noChangeAspect="1"/>
          </p:cNvPicPr>
          <p:nvPr/>
        </p:nvPicPr>
        <p:blipFill>
          <a:blip r:embed="rId3"/>
          <a:stretch>
            <a:fillRect/>
          </a:stretch>
        </p:blipFill>
        <p:spPr>
          <a:xfrm>
            <a:off x="6096000" y="1799959"/>
            <a:ext cx="3697074" cy="1890978"/>
          </a:xfrm>
          <a:prstGeom prst="rect">
            <a:avLst/>
          </a:prstGeom>
        </p:spPr>
      </p:pic>
      <p:pic>
        <p:nvPicPr>
          <p:cNvPr id="5" name="Picture 4"/>
          <p:cNvPicPr>
            <a:picLocks noChangeAspect="1"/>
          </p:cNvPicPr>
          <p:nvPr/>
        </p:nvPicPr>
        <p:blipFill>
          <a:blip r:embed="rId4"/>
          <a:stretch>
            <a:fillRect/>
          </a:stretch>
        </p:blipFill>
        <p:spPr>
          <a:xfrm>
            <a:off x="6376719" y="3871737"/>
            <a:ext cx="3839111" cy="2505425"/>
          </a:xfrm>
          <a:prstGeom prst="rect">
            <a:avLst/>
          </a:prstGeom>
        </p:spPr>
      </p:pic>
    </p:spTree>
    <p:extLst>
      <p:ext uri="{BB962C8B-B14F-4D97-AF65-F5344CB8AC3E}">
        <p14:creationId xmlns:p14="http://schemas.microsoft.com/office/powerpoint/2010/main" val="2740296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58000"/>
          </a:xfrm>
          <a:prstGeom prst="rect">
            <a:avLst/>
          </a:prstGeom>
        </p:spPr>
      </p:pic>
      <p:sp>
        <p:nvSpPr>
          <p:cNvPr id="3" name="Rectangle 2"/>
          <p:cNvSpPr/>
          <p:nvPr/>
        </p:nvSpPr>
        <p:spPr>
          <a:xfrm>
            <a:off x="5725886" y="941133"/>
            <a:ext cx="6096000" cy="646331"/>
          </a:xfrm>
          <a:prstGeom prst="rect">
            <a:avLst/>
          </a:prstGeom>
        </p:spPr>
        <p:txBody>
          <a:bodyPr>
            <a:spAutoFit/>
          </a:bodyPr>
          <a:lstStyle/>
          <a:p>
            <a:r>
              <a:rPr lang="en-US" dirty="0"/>
              <a:t>Xanadu creates qubits by squeezing laser light using ring resonators</a:t>
            </a:r>
          </a:p>
        </p:txBody>
      </p:sp>
      <p:sp>
        <p:nvSpPr>
          <p:cNvPr id="4" name="TextBox 3"/>
          <p:cNvSpPr txBox="1"/>
          <p:nvPr/>
        </p:nvSpPr>
        <p:spPr>
          <a:xfrm>
            <a:off x="4068147" y="571801"/>
            <a:ext cx="8957387" cy="369332"/>
          </a:xfrm>
          <a:prstGeom prst="rect">
            <a:avLst/>
          </a:prstGeom>
          <a:noFill/>
        </p:spPr>
        <p:txBody>
          <a:bodyPr wrap="square" rtlCol="0">
            <a:spAutoFit/>
          </a:bodyPr>
          <a:lstStyle/>
          <a:p>
            <a:r>
              <a:rPr lang="en-US" dirty="0" smtClean="0"/>
              <a:t>Source: </a:t>
            </a:r>
            <a:r>
              <a:rPr lang="en-US" dirty="0">
                <a:hlinkClick r:id="rId3"/>
              </a:rPr>
              <a:t>Quantum Computing Hardware - An Introduction (youtube.com)</a:t>
            </a:r>
            <a:endParaRPr lang="en-IN" dirty="0"/>
          </a:p>
        </p:txBody>
      </p:sp>
    </p:spTree>
    <p:extLst>
      <p:ext uri="{BB962C8B-B14F-4D97-AF65-F5344CB8AC3E}">
        <p14:creationId xmlns:p14="http://schemas.microsoft.com/office/powerpoint/2010/main" val="417019238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Types </a:t>
            </a:r>
            <a:endParaRPr lang="en-IN" b="1" dirty="0"/>
          </a:p>
        </p:txBody>
      </p:sp>
      <p:sp>
        <p:nvSpPr>
          <p:cNvPr id="3" name="Content Placeholder 2"/>
          <p:cNvSpPr>
            <a:spLocks noGrp="1"/>
          </p:cNvSpPr>
          <p:nvPr>
            <p:ph idx="1"/>
          </p:nvPr>
        </p:nvSpPr>
        <p:spPr/>
        <p:txBody>
          <a:bodyPr/>
          <a:lstStyle/>
          <a:p>
            <a:r>
              <a:rPr lang="en-US" dirty="0"/>
              <a:t>Quantum circuits can be categorized based on their </a:t>
            </a:r>
            <a:r>
              <a:rPr lang="en-US" b="1" dirty="0"/>
              <a:t>functionality and the types of operations</a:t>
            </a:r>
            <a:r>
              <a:rPr lang="en-US" dirty="0"/>
              <a:t> they perform. </a:t>
            </a:r>
            <a:endParaRPr lang="en-US" dirty="0" smtClean="0"/>
          </a:p>
          <a:p>
            <a:r>
              <a:rPr lang="en-US" dirty="0" smtClean="0"/>
              <a:t>Here </a:t>
            </a:r>
            <a:r>
              <a:rPr lang="en-US" dirty="0"/>
              <a:t>are some </a:t>
            </a:r>
            <a:r>
              <a:rPr lang="en-US" dirty="0" smtClean="0"/>
              <a:t>simple </a:t>
            </a:r>
            <a:r>
              <a:rPr lang="en-US" dirty="0"/>
              <a:t>types of quantum circuits:</a:t>
            </a:r>
            <a:endParaRPr lang="en-IN" dirty="0"/>
          </a:p>
        </p:txBody>
      </p:sp>
    </p:spTree>
    <p:extLst>
      <p:ext uri="{BB962C8B-B14F-4D97-AF65-F5344CB8AC3E}">
        <p14:creationId xmlns:p14="http://schemas.microsoft.com/office/powerpoint/2010/main" val="17066254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1. Basic </a:t>
            </a:r>
            <a:r>
              <a:rPr lang="en-IN" b="1" dirty="0"/>
              <a:t>Quantum Circuits</a:t>
            </a:r>
            <a:endParaRPr lang="en-IN" dirty="0"/>
          </a:p>
        </p:txBody>
      </p:sp>
      <p:sp>
        <p:nvSpPr>
          <p:cNvPr id="3" name="Content Placeholder 2"/>
          <p:cNvSpPr>
            <a:spLocks noGrp="1"/>
          </p:cNvSpPr>
          <p:nvPr>
            <p:ph idx="1"/>
          </p:nvPr>
        </p:nvSpPr>
        <p:spPr/>
        <p:txBody>
          <a:bodyPr/>
          <a:lstStyle/>
          <a:p>
            <a:r>
              <a:rPr lang="en-US" dirty="0"/>
              <a:t>These circuits perform simple quantum operations such as initializing qubits, applying single-qubit gates, and measuring the output.</a:t>
            </a:r>
          </a:p>
          <a:p>
            <a:r>
              <a:rPr lang="en-US" b="1" dirty="0"/>
              <a:t>Example: Basic Quantum Circuit</a:t>
            </a:r>
            <a:endParaRPr lang="en-US" dirty="0"/>
          </a:p>
          <a:p>
            <a:r>
              <a:rPr lang="en-US" b="1" dirty="0"/>
              <a:t>Circuit</a:t>
            </a:r>
            <a:r>
              <a:rPr lang="en-US" dirty="0"/>
              <a:t>: Apply a </a:t>
            </a:r>
            <a:r>
              <a:rPr lang="en-US" dirty="0" err="1"/>
              <a:t>Hadamard</a:t>
            </a:r>
            <a:r>
              <a:rPr lang="en-US" dirty="0"/>
              <a:t> gate to a single qubit, then measure the result.</a:t>
            </a:r>
          </a:p>
          <a:p>
            <a:r>
              <a:rPr lang="en-US" b="1" dirty="0"/>
              <a:t>Operation</a:t>
            </a:r>
            <a:r>
              <a:rPr lang="en-US" dirty="0"/>
              <a:t>: This circuit creates a superposition state</a:t>
            </a:r>
          </a:p>
          <a:p>
            <a:endParaRPr lang="en-IN" dirty="0"/>
          </a:p>
        </p:txBody>
      </p:sp>
    </p:spTree>
    <p:extLst>
      <p:ext uri="{BB962C8B-B14F-4D97-AF65-F5344CB8AC3E}">
        <p14:creationId xmlns:p14="http://schemas.microsoft.com/office/powerpoint/2010/main" val="2976584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1282" y="685417"/>
            <a:ext cx="10469436" cy="5487166"/>
          </a:xfrm>
          <a:prstGeom prst="rect">
            <a:avLst/>
          </a:prstGeom>
        </p:spPr>
      </p:pic>
    </p:spTree>
    <p:extLst>
      <p:ext uri="{BB962C8B-B14F-4D97-AF65-F5344CB8AC3E}">
        <p14:creationId xmlns:p14="http://schemas.microsoft.com/office/powerpoint/2010/main" val="30485452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3794" y="295017"/>
            <a:ext cx="7964011" cy="3696216"/>
          </a:xfrm>
          <a:prstGeom prst="rect">
            <a:avLst/>
          </a:prstGeom>
        </p:spPr>
      </p:pic>
      <p:pic>
        <p:nvPicPr>
          <p:cNvPr id="3" name="Picture 2"/>
          <p:cNvPicPr>
            <a:picLocks noChangeAspect="1"/>
          </p:cNvPicPr>
          <p:nvPr/>
        </p:nvPicPr>
        <p:blipFill>
          <a:blip r:embed="rId3"/>
          <a:stretch>
            <a:fillRect/>
          </a:stretch>
        </p:blipFill>
        <p:spPr>
          <a:xfrm>
            <a:off x="8562731" y="133176"/>
            <a:ext cx="3486637" cy="2495898"/>
          </a:xfrm>
          <a:prstGeom prst="rect">
            <a:avLst/>
          </a:prstGeom>
        </p:spPr>
      </p:pic>
      <p:pic>
        <p:nvPicPr>
          <p:cNvPr id="4" name="Picture 3"/>
          <p:cNvPicPr>
            <a:picLocks noChangeAspect="1"/>
          </p:cNvPicPr>
          <p:nvPr/>
        </p:nvPicPr>
        <p:blipFill>
          <a:blip r:embed="rId4"/>
          <a:stretch>
            <a:fillRect/>
          </a:stretch>
        </p:blipFill>
        <p:spPr>
          <a:xfrm>
            <a:off x="5086350" y="2799624"/>
            <a:ext cx="5539057" cy="3791676"/>
          </a:xfrm>
          <a:prstGeom prst="rect">
            <a:avLst/>
          </a:prstGeom>
        </p:spPr>
      </p:pic>
    </p:spTree>
    <p:extLst>
      <p:ext uri="{BB962C8B-B14F-4D97-AF65-F5344CB8AC3E}">
        <p14:creationId xmlns:p14="http://schemas.microsoft.com/office/powerpoint/2010/main" val="682505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a:t>2. </a:t>
            </a:r>
            <a:r>
              <a:rPr lang="en-IN" b="1" dirty="0"/>
              <a:t>Entanglement Circuits</a:t>
            </a:r>
            <a:endParaRPr lang="en-IN" dirty="0"/>
          </a:p>
        </p:txBody>
      </p:sp>
      <p:sp>
        <p:nvSpPr>
          <p:cNvPr id="3" name="Content Placeholder 2"/>
          <p:cNvSpPr>
            <a:spLocks noGrp="1"/>
          </p:cNvSpPr>
          <p:nvPr>
            <p:ph idx="1"/>
          </p:nvPr>
        </p:nvSpPr>
        <p:spPr/>
        <p:txBody>
          <a:bodyPr/>
          <a:lstStyle/>
          <a:p>
            <a:r>
              <a:rPr lang="en-US" dirty="0"/>
              <a:t>These circuits involve creating entangled states between two or more qubits, where the state of one qubit is dependent on the state of another. The most common example is the Bell state.</a:t>
            </a:r>
          </a:p>
          <a:p>
            <a:r>
              <a:rPr lang="en-US" b="1" dirty="0"/>
              <a:t>Example: Entanglement Circuit</a:t>
            </a:r>
            <a:endParaRPr lang="en-US" dirty="0"/>
          </a:p>
          <a:p>
            <a:r>
              <a:rPr lang="en-US" b="1" dirty="0"/>
              <a:t>Circuit</a:t>
            </a:r>
            <a:r>
              <a:rPr lang="en-US" dirty="0"/>
              <a:t>: Apply a </a:t>
            </a:r>
            <a:r>
              <a:rPr lang="en-US" dirty="0" err="1"/>
              <a:t>Hadamard</a:t>
            </a:r>
            <a:r>
              <a:rPr lang="en-US" dirty="0"/>
              <a:t> gate to the first qubit and a CNOT gate to entangle it with the second qubit.</a:t>
            </a:r>
          </a:p>
          <a:p>
            <a:r>
              <a:rPr lang="en-US" b="1" dirty="0"/>
              <a:t>Operation</a:t>
            </a:r>
            <a:r>
              <a:rPr lang="en-US" dirty="0"/>
              <a:t>: This circuit creates an entangled Bell state.</a:t>
            </a:r>
          </a:p>
          <a:p>
            <a:endParaRPr lang="en-IN" dirty="0"/>
          </a:p>
        </p:txBody>
      </p:sp>
    </p:spTree>
    <p:extLst>
      <p:ext uri="{BB962C8B-B14F-4D97-AF65-F5344CB8AC3E}">
        <p14:creationId xmlns:p14="http://schemas.microsoft.com/office/powerpoint/2010/main" val="382529012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smtClean="0"/>
              <a:t>Another </a:t>
            </a:r>
            <a:r>
              <a:rPr lang="en-US" dirty="0"/>
              <a:t>example of a quantum circuit, this time with two qubits</a:t>
            </a:r>
            <a:endParaRPr lang="en-IN" dirty="0"/>
          </a:p>
        </p:txBody>
      </p:sp>
      <p:sp>
        <p:nvSpPr>
          <p:cNvPr id="3" name="Content Placeholder 2"/>
          <p:cNvSpPr>
            <a:spLocks noGrp="1"/>
          </p:cNvSpPr>
          <p:nvPr>
            <p:ph idx="1"/>
          </p:nvPr>
        </p:nvSpPr>
        <p:spPr>
          <a:xfrm>
            <a:off x="838200" y="4310743"/>
            <a:ext cx="10515600" cy="1866220"/>
          </a:xfrm>
        </p:spPr>
        <p:txBody>
          <a:bodyPr/>
          <a:lstStyle/>
          <a:p>
            <a:r>
              <a:rPr lang="en-US" dirty="0"/>
              <a:t>As always, the gate labeled </a:t>
            </a:r>
            <a:r>
              <a:rPr lang="en-US" dirty="0" smtClean="0"/>
              <a:t>H</a:t>
            </a:r>
            <a:r>
              <a:rPr lang="en-US" dirty="0"/>
              <a:t> refers to a </a:t>
            </a:r>
            <a:r>
              <a:rPr lang="en-US" dirty="0" err="1"/>
              <a:t>Hadamard</a:t>
            </a:r>
            <a:r>
              <a:rPr lang="en-US" dirty="0"/>
              <a:t> operation, while the second gate is a two-qubit gate: it's the </a:t>
            </a:r>
            <a:r>
              <a:rPr lang="en-US" i="1" dirty="0"/>
              <a:t>controlled-NOT</a:t>
            </a:r>
            <a:r>
              <a:rPr lang="en-US" dirty="0"/>
              <a:t> operation, where the </a:t>
            </a:r>
            <a:r>
              <a:rPr lang="en-US" b="1" dirty="0"/>
              <a:t>solid circle represents the control qubit</a:t>
            </a:r>
            <a:r>
              <a:rPr lang="en-US" dirty="0"/>
              <a:t> and the circle resembling the symbol </a:t>
            </a:r>
            <a:r>
              <a:rPr lang="en-US" dirty="0" smtClean="0"/>
              <a:t>⊕</a:t>
            </a:r>
            <a:r>
              <a:rPr lang="en-US" dirty="0"/>
              <a:t> denotes the </a:t>
            </a:r>
            <a:r>
              <a:rPr lang="en-US" b="1" dirty="0"/>
              <a:t>target qubit</a:t>
            </a:r>
            <a:r>
              <a:rPr lang="en-US" dirty="0"/>
              <a:t>.</a:t>
            </a:r>
            <a:endParaRPr lang="en-IN" dirty="0"/>
          </a:p>
        </p:txBody>
      </p:sp>
      <p:pic>
        <p:nvPicPr>
          <p:cNvPr id="7170" name="Picture 2" descr="Quantum circuit that creates an e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7" y="1690688"/>
            <a:ext cx="7557796" cy="225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3631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Another </a:t>
            </a:r>
            <a:r>
              <a:rPr lang="en-US" b="1" dirty="0"/>
              <a:t>example of a quantum circuit, this time with two qubits</a:t>
            </a:r>
            <a:endParaRPr lang="en-IN" b="1" dirty="0"/>
          </a:p>
        </p:txBody>
      </p:sp>
      <p:sp>
        <p:nvSpPr>
          <p:cNvPr id="3" name="Content Placeholder 2"/>
          <p:cNvSpPr>
            <a:spLocks noGrp="1"/>
          </p:cNvSpPr>
          <p:nvPr>
            <p:ph idx="1"/>
          </p:nvPr>
        </p:nvSpPr>
        <p:spPr>
          <a:xfrm>
            <a:off x="838200" y="4310743"/>
            <a:ext cx="10515600" cy="1866220"/>
          </a:xfrm>
        </p:spPr>
        <p:txBody>
          <a:bodyPr>
            <a:normAutofit/>
          </a:bodyPr>
          <a:lstStyle/>
          <a:p>
            <a:r>
              <a:rPr lang="en-US" dirty="0" smtClean="0"/>
              <a:t>Above circuit  </a:t>
            </a:r>
            <a:r>
              <a:rPr lang="en-US" dirty="0"/>
              <a:t>describes an operation on a pair of qubits (</a:t>
            </a:r>
            <a:r>
              <a:rPr lang="en-US" dirty="0" smtClean="0"/>
              <a:t>X,Y)</a:t>
            </a:r>
            <a:r>
              <a:rPr lang="en-US" dirty="0"/>
              <a:t> — and if the input to the circuit is a quantum state ∣ψ⟩∣</a:t>
            </a:r>
            <a:r>
              <a:rPr lang="en-US" dirty="0" smtClean="0"/>
              <a:t>ϕ⟩,</a:t>
            </a:r>
            <a:r>
              <a:rPr lang="en-US" dirty="0"/>
              <a:t> then this means that the lower qubit </a:t>
            </a:r>
            <a:r>
              <a:rPr lang="en-US" dirty="0" smtClean="0"/>
              <a:t>X</a:t>
            </a:r>
            <a:r>
              <a:rPr lang="en-US" dirty="0"/>
              <a:t> starts in the state ∣</a:t>
            </a:r>
            <a:r>
              <a:rPr lang="en-US" dirty="0" smtClean="0"/>
              <a:t>ψ⟩</a:t>
            </a:r>
            <a:r>
              <a:rPr lang="en-US" dirty="0"/>
              <a:t> and the upper qubit </a:t>
            </a:r>
            <a:r>
              <a:rPr lang="en-US" dirty="0" smtClean="0"/>
              <a:t>Y</a:t>
            </a:r>
            <a:r>
              <a:rPr lang="en-US" dirty="0"/>
              <a:t> starts in the state ∣ϕ</a:t>
            </a:r>
            <a:r>
              <a:rPr lang="en-US" dirty="0" smtClean="0"/>
              <a:t>⟩.</a:t>
            </a:r>
            <a:r>
              <a:rPr lang="en-US" dirty="0"/>
              <a:t> </a:t>
            </a:r>
            <a:endParaRPr lang="en-IN" dirty="0"/>
          </a:p>
        </p:txBody>
      </p:sp>
      <p:pic>
        <p:nvPicPr>
          <p:cNvPr id="7170" name="Picture 2" descr="Quantum circuit that creates an eb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7" y="1690688"/>
            <a:ext cx="7557796" cy="225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3459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The first operation is a </a:t>
            </a:r>
            <a:r>
              <a:rPr lang="en-US" dirty="0" err="1"/>
              <a:t>Hadamard</a:t>
            </a:r>
            <a:r>
              <a:rPr lang="en-US" dirty="0"/>
              <a:t> operation on </a:t>
            </a:r>
            <a:r>
              <a:rPr lang="en-US" dirty="0" smtClean="0"/>
              <a:t>Y:</a:t>
            </a:r>
            <a:endParaRPr lang="en-IN" dirty="0"/>
          </a:p>
        </p:txBody>
      </p:sp>
      <p:sp>
        <p:nvSpPr>
          <p:cNvPr id="3" name="Content Placeholder 2"/>
          <p:cNvSpPr>
            <a:spLocks noGrp="1"/>
          </p:cNvSpPr>
          <p:nvPr>
            <p:ph idx="1"/>
          </p:nvPr>
        </p:nvSpPr>
        <p:spPr>
          <a:xfrm>
            <a:off x="838200" y="4842588"/>
            <a:ext cx="10515600" cy="1866220"/>
          </a:xfrm>
        </p:spPr>
        <p:txBody>
          <a:bodyPr>
            <a:normAutofit/>
          </a:bodyPr>
          <a:lstStyle/>
          <a:p>
            <a:r>
              <a:rPr lang="en-US" dirty="0"/>
              <a:t>When applying a gate to a single qubit like this, nothing happens to the other qubits — and nothing happening is equivalent to the identity operation being performed. </a:t>
            </a:r>
            <a:endParaRPr lang="en-IN" dirty="0"/>
          </a:p>
        </p:txBody>
      </p:sp>
      <p:pic>
        <p:nvPicPr>
          <p:cNvPr id="4" name="Picture 3"/>
          <p:cNvPicPr>
            <a:picLocks noChangeAspect="1"/>
          </p:cNvPicPr>
          <p:nvPr/>
        </p:nvPicPr>
        <p:blipFill>
          <a:blip r:embed="rId2"/>
          <a:stretch>
            <a:fillRect/>
          </a:stretch>
        </p:blipFill>
        <p:spPr>
          <a:xfrm>
            <a:off x="3133897" y="1690688"/>
            <a:ext cx="5319638" cy="2890374"/>
          </a:xfrm>
          <a:prstGeom prst="rect">
            <a:avLst/>
          </a:prstGeom>
        </p:spPr>
      </p:pic>
    </p:spTree>
    <p:extLst>
      <p:ext uri="{BB962C8B-B14F-4D97-AF65-F5344CB8AC3E}">
        <p14:creationId xmlns:p14="http://schemas.microsoft.com/office/powerpoint/2010/main" val="60281169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The first operation is a </a:t>
            </a:r>
            <a:r>
              <a:rPr lang="en-US" dirty="0" err="1"/>
              <a:t>Hadamard</a:t>
            </a:r>
            <a:r>
              <a:rPr lang="en-US" dirty="0"/>
              <a:t> operation on </a:t>
            </a:r>
            <a:r>
              <a:rPr lang="en-US" dirty="0" smtClean="0"/>
              <a:t>Y:</a:t>
            </a:r>
            <a:endParaRPr lang="en-IN" dirty="0"/>
          </a:p>
        </p:txBody>
      </p:sp>
      <p:sp>
        <p:nvSpPr>
          <p:cNvPr id="3" name="Content Placeholder 2"/>
          <p:cNvSpPr>
            <a:spLocks noGrp="1"/>
          </p:cNvSpPr>
          <p:nvPr>
            <p:ph idx="1"/>
          </p:nvPr>
        </p:nvSpPr>
        <p:spPr>
          <a:xfrm>
            <a:off x="959864" y="1745166"/>
            <a:ext cx="10515600" cy="867747"/>
          </a:xfrm>
        </p:spPr>
        <p:txBody>
          <a:bodyPr>
            <a:normAutofit/>
          </a:bodyPr>
          <a:lstStyle/>
          <a:p>
            <a:r>
              <a:rPr lang="en-US" dirty="0"/>
              <a:t>In our circuit there is just one other qubit, X</a:t>
            </a:r>
            <a:r>
              <a:rPr lang="en-US" dirty="0" smtClean="0"/>
              <a:t>,</a:t>
            </a:r>
            <a:r>
              <a:rPr lang="en-US" dirty="0"/>
              <a:t> so the dotted rectangle in the figure above represents this operation:</a:t>
            </a:r>
            <a:endParaRPr lang="en-IN" dirty="0"/>
          </a:p>
        </p:txBody>
      </p:sp>
      <p:pic>
        <p:nvPicPr>
          <p:cNvPr id="5" name="Picture 4"/>
          <p:cNvPicPr>
            <a:picLocks noChangeAspect="1"/>
          </p:cNvPicPr>
          <p:nvPr/>
        </p:nvPicPr>
        <p:blipFill>
          <a:blip r:embed="rId2"/>
          <a:stretch>
            <a:fillRect/>
          </a:stretch>
        </p:blipFill>
        <p:spPr>
          <a:xfrm>
            <a:off x="6217664" y="2710753"/>
            <a:ext cx="4437895" cy="2241847"/>
          </a:xfrm>
          <a:prstGeom prst="rect">
            <a:avLst/>
          </a:prstGeom>
        </p:spPr>
      </p:pic>
      <p:sp>
        <p:nvSpPr>
          <p:cNvPr id="6" name="Rectangle 5"/>
          <p:cNvSpPr/>
          <p:nvPr/>
        </p:nvSpPr>
        <p:spPr>
          <a:xfrm>
            <a:off x="1060580" y="5300503"/>
            <a:ext cx="10414884" cy="1384995"/>
          </a:xfrm>
          <a:prstGeom prst="rect">
            <a:avLst/>
          </a:prstGeom>
        </p:spPr>
        <p:txBody>
          <a:bodyPr wrap="square">
            <a:spAutoFit/>
          </a:bodyPr>
          <a:lstStyle/>
          <a:p>
            <a:r>
              <a:rPr lang="en-US" sz="2800" dirty="0"/>
              <a:t>Note that the identity matrix is on the left of the tensor product and H is on the right, which is consistent with </a:t>
            </a:r>
            <a:r>
              <a:rPr lang="en-US" sz="2800" b="1" dirty="0" err="1"/>
              <a:t>Qiskit's</a:t>
            </a:r>
            <a:r>
              <a:rPr lang="en-US" sz="2800" b="1" dirty="0"/>
              <a:t> ordering convention</a:t>
            </a:r>
            <a:r>
              <a:rPr lang="en-US" b="1" dirty="0">
                <a:solidFill>
                  <a:srgbClr val="161616"/>
                </a:solidFill>
                <a:latin typeface="IBM Plex Sans"/>
              </a:rPr>
              <a:t>.</a:t>
            </a:r>
            <a:endParaRPr lang="en-IN" b="1" dirty="0"/>
          </a:p>
        </p:txBody>
      </p:sp>
      <p:pic>
        <p:nvPicPr>
          <p:cNvPr id="7" name="Picture 6"/>
          <p:cNvPicPr>
            <a:picLocks noChangeAspect="1"/>
          </p:cNvPicPr>
          <p:nvPr/>
        </p:nvPicPr>
        <p:blipFill>
          <a:blip r:embed="rId3"/>
          <a:stretch>
            <a:fillRect/>
          </a:stretch>
        </p:blipFill>
        <p:spPr>
          <a:xfrm>
            <a:off x="1571638" y="2667391"/>
            <a:ext cx="3991532" cy="2619741"/>
          </a:xfrm>
          <a:prstGeom prst="rect">
            <a:avLst/>
          </a:prstGeom>
        </p:spPr>
      </p:pic>
    </p:spTree>
    <p:extLst>
      <p:ext uri="{BB962C8B-B14F-4D97-AF65-F5344CB8AC3E}">
        <p14:creationId xmlns:p14="http://schemas.microsoft.com/office/powerpoint/2010/main" val="16771103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second operation is the controlled-NOT operation, where </a:t>
            </a:r>
            <a:r>
              <a:rPr lang="en-US" dirty="0" smtClean="0"/>
              <a:t>Y</a:t>
            </a:r>
            <a:r>
              <a:rPr lang="en-US" dirty="0"/>
              <a:t> is the control and </a:t>
            </a:r>
            <a:r>
              <a:rPr lang="en-US" dirty="0" smtClean="0"/>
              <a:t>X</a:t>
            </a:r>
            <a:r>
              <a:rPr lang="en-US" dirty="0"/>
              <a:t> is the target</a:t>
            </a:r>
            <a:r>
              <a:rPr lang="en-US" dirty="0" smtClean="0"/>
              <a:t>:</a:t>
            </a:r>
            <a:endParaRPr lang="en-IN" dirty="0"/>
          </a:p>
        </p:txBody>
      </p:sp>
      <p:pic>
        <p:nvPicPr>
          <p:cNvPr id="4" name="Picture 3"/>
          <p:cNvPicPr>
            <a:picLocks noChangeAspect="1"/>
          </p:cNvPicPr>
          <p:nvPr/>
        </p:nvPicPr>
        <p:blipFill>
          <a:blip r:embed="rId2"/>
          <a:stretch>
            <a:fillRect/>
          </a:stretch>
        </p:blipFill>
        <p:spPr>
          <a:xfrm>
            <a:off x="2840405" y="2398310"/>
            <a:ext cx="4010585" cy="2353003"/>
          </a:xfrm>
          <a:prstGeom prst="rect">
            <a:avLst/>
          </a:prstGeom>
        </p:spPr>
      </p:pic>
    </p:spTree>
    <p:extLst>
      <p:ext uri="{BB962C8B-B14F-4D97-AF65-F5344CB8AC3E}">
        <p14:creationId xmlns:p14="http://schemas.microsoft.com/office/powerpoint/2010/main" val="395175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QC Hardware : Basic Requirements</a:t>
            </a:r>
            <a:endParaRPr lang="en-IN" b="1" dirty="0"/>
          </a:p>
        </p:txBody>
      </p:sp>
      <p:pic>
        <p:nvPicPr>
          <p:cNvPr id="4" name="Picture 3"/>
          <p:cNvPicPr>
            <a:picLocks noChangeAspect="1"/>
          </p:cNvPicPr>
          <p:nvPr/>
        </p:nvPicPr>
        <p:blipFill>
          <a:blip r:embed="rId2"/>
          <a:stretch>
            <a:fillRect/>
          </a:stretch>
        </p:blipFill>
        <p:spPr>
          <a:xfrm>
            <a:off x="838200" y="1953256"/>
            <a:ext cx="9824698" cy="4033432"/>
          </a:xfrm>
          <a:prstGeom prst="rect">
            <a:avLst/>
          </a:prstGeom>
        </p:spPr>
      </p:pic>
    </p:spTree>
    <p:extLst>
      <p:ext uri="{BB962C8B-B14F-4D97-AF65-F5344CB8AC3E}">
        <p14:creationId xmlns:p14="http://schemas.microsoft.com/office/powerpoint/2010/main" val="251857268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controlled-NOT gate's action on standard basis states is as follows:</a:t>
            </a:r>
            <a:endParaRPr lang="en-IN" dirty="0"/>
          </a:p>
        </p:txBody>
      </p:sp>
      <p:pic>
        <p:nvPicPr>
          <p:cNvPr id="4" name="Picture 3"/>
          <p:cNvPicPr>
            <a:picLocks noChangeAspect="1"/>
          </p:cNvPicPr>
          <p:nvPr/>
        </p:nvPicPr>
        <p:blipFill>
          <a:blip r:embed="rId2"/>
          <a:stretch>
            <a:fillRect/>
          </a:stretch>
        </p:blipFill>
        <p:spPr>
          <a:xfrm>
            <a:off x="2950219" y="2209172"/>
            <a:ext cx="5981563" cy="2876011"/>
          </a:xfrm>
          <a:prstGeom prst="rect">
            <a:avLst/>
          </a:prstGeom>
        </p:spPr>
      </p:pic>
    </p:spTree>
    <p:extLst>
      <p:ext uri="{BB962C8B-B14F-4D97-AF65-F5344CB8AC3E}">
        <p14:creationId xmlns:p14="http://schemas.microsoft.com/office/powerpoint/2010/main" val="35051049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3717" y="141191"/>
            <a:ext cx="11618168" cy="1073128"/>
          </a:xfrm>
        </p:spPr>
        <p:txBody>
          <a:bodyPr>
            <a:normAutofit/>
          </a:bodyPr>
          <a:lstStyle/>
          <a:p>
            <a:r>
              <a:rPr lang="en-US" sz="3200" b="1" dirty="0"/>
              <a:t>Given that we order the qubits as (X,Y</a:t>
            </a:r>
            <a:r>
              <a:rPr lang="en-US" sz="3200" b="1" dirty="0" smtClean="0"/>
              <a:t>),</a:t>
            </a:r>
            <a:r>
              <a:rPr lang="en-US" sz="3200" b="1" dirty="0"/>
              <a:t> the matrix representation of the controlled-NOT gate is this</a:t>
            </a:r>
            <a:r>
              <a:rPr lang="en-US" sz="3200" dirty="0"/>
              <a:t>:</a:t>
            </a:r>
            <a:endParaRPr lang="en-IN" sz="3200" dirty="0"/>
          </a:p>
        </p:txBody>
      </p:sp>
      <p:pic>
        <p:nvPicPr>
          <p:cNvPr id="5" name="Picture 4"/>
          <p:cNvPicPr>
            <a:picLocks noChangeAspect="1"/>
          </p:cNvPicPr>
          <p:nvPr/>
        </p:nvPicPr>
        <p:blipFill>
          <a:blip r:embed="rId2"/>
          <a:stretch>
            <a:fillRect/>
          </a:stretch>
        </p:blipFill>
        <p:spPr>
          <a:xfrm>
            <a:off x="4536681" y="1214318"/>
            <a:ext cx="2125376" cy="1872856"/>
          </a:xfrm>
          <a:prstGeom prst="rect">
            <a:avLst/>
          </a:prstGeom>
        </p:spPr>
      </p:pic>
      <p:sp>
        <p:nvSpPr>
          <p:cNvPr id="6" name="Rectangle 5"/>
          <p:cNvSpPr/>
          <p:nvPr/>
        </p:nvSpPr>
        <p:spPr>
          <a:xfrm>
            <a:off x="203716" y="3087174"/>
            <a:ext cx="11618169" cy="830997"/>
          </a:xfrm>
          <a:prstGeom prst="rect">
            <a:avLst/>
          </a:prstGeom>
        </p:spPr>
        <p:txBody>
          <a:bodyPr wrap="square">
            <a:spAutoFit/>
          </a:bodyPr>
          <a:lstStyle/>
          <a:p>
            <a:r>
              <a:rPr lang="en-US" sz="2400" dirty="0">
                <a:solidFill>
                  <a:srgbClr val="161616"/>
                </a:solidFill>
                <a:latin typeface="IBM Plex Sans"/>
              </a:rPr>
              <a:t>The unitary operation of the entire circuit, which we'll call </a:t>
            </a:r>
            <a:r>
              <a:rPr lang="en-US" sz="2400" dirty="0">
                <a:solidFill>
                  <a:srgbClr val="161616"/>
                </a:solidFill>
                <a:latin typeface="inherit"/>
              </a:rPr>
              <a:t>U,</a:t>
            </a:r>
            <a:r>
              <a:rPr lang="en-US" sz="2400" i="1" dirty="0">
                <a:solidFill>
                  <a:srgbClr val="161616"/>
                </a:solidFill>
                <a:latin typeface="KaTeX_Math"/>
              </a:rPr>
              <a:t>U</a:t>
            </a:r>
            <a:r>
              <a:rPr lang="en-US" sz="2400" dirty="0">
                <a:solidFill>
                  <a:srgbClr val="161616"/>
                </a:solidFill>
                <a:latin typeface="inherit"/>
              </a:rPr>
              <a:t>,</a:t>
            </a:r>
            <a:r>
              <a:rPr lang="en-US" sz="2400" dirty="0">
                <a:solidFill>
                  <a:srgbClr val="161616"/>
                </a:solidFill>
                <a:latin typeface="IBM Plex Sans"/>
              </a:rPr>
              <a:t> is the composition of the operations:</a:t>
            </a:r>
            <a:endParaRPr lang="en-IN" sz="2400" dirty="0"/>
          </a:p>
        </p:txBody>
      </p:sp>
      <p:pic>
        <p:nvPicPr>
          <p:cNvPr id="7" name="Picture 6"/>
          <p:cNvPicPr>
            <a:picLocks noChangeAspect="1"/>
          </p:cNvPicPr>
          <p:nvPr/>
        </p:nvPicPr>
        <p:blipFill>
          <a:blip r:embed="rId3"/>
          <a:stretch>
            <a:fillRect/>
          </a:stretch>
        </p:blipFill>
        <p:spPr>
          <a:xfrm>
            <a:off x="1254012" y="4151700"/>
            <a:ext cx="9625482" cy="2193115"/>
          </a:xfrm>
          <a:prstGeom prst="rect">
            <a:avLst/>
          </a:prstGeom>
        </p:spPr>
      </p:pic>
    </p:spTree>
    <p:extLst>
      <p:ext uri="{BB962C8B-B14F-4D97-AF65-F5344CB8AC3E}">
        <p14:creationId xmlns:p14="http://schemas.microsoft.com/office/powerpoint/2010/main" val="17085154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6" y="122529"/>
            <a:ext cx="10909041" cy="791871"/>
          </a:xfrm>
        </p:spPr>
        <p:txBody>
          <a:bodyPr>
            <a:normAutofit/>
          </a:bodyPr>
          <a:lstStyle/>
          <a:p>
            <a:r>
              <a:rPr lang="en-US" sz="3600" b="1" dirty="0"/>
              <a:t>In particular, recalling our notation for the Bell states,</a:t>
            </a:r>
            <a:endParaRPr lang="en-IN" sz="3600" b="1" dirty="0"/>
          </a:p>
        </p:txBody>
      </p:sp>
      <p:pic>
        <p:nvPicPr>
          <p:cNvPr id="3" name="Picture 2"/>
          <p:cNvPicPr>
            <a:picLocks noChangeAspect="1"/>
          </p:cNvPicPr>
          <p:nvPr/>
        </p:nvPicPr>
        <p:blipFill>
          <a:blip r:embed="rId2"/>
          <a:stretch>
            <a:fillRect/>
          </a:stretch>
        </p:blipFill>
        <p:spPr>
          <a:xfrm>
            <a:off x="3413449" y="1359957"/>
            <a:ext cx="4713514" cy="3338272"/>
          </a:xfrm>
          <a:prstGeom prst="rect">
            <a:avLst/>
          </a:prstGeom>
        </p:spPr>
      </p:pic>
    </p:spTree>
    <p:extLst>
      <p:ext uri="{BB962C8B-B14F-4D97-AF65-F5344CB8AC3E}">
        <p14:creationId xmlns:p14="http://schemas.microsoft.com/office/powerpoint/2010/main" val="12913369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6" y="122529"/>
            <a:ext cx="10909041" cy="791871"/>
          </a:xfrm>
        </p:spPr>
        <p:txBody>
          <a:bodyPr>
            <a:normAutofit/>
          </a:bodyPr>
          <a:lstStyle/>
          <a:p>
            <a:r>
              <a:rPr lang="en-US" sz="3600" b="1" dirty="0" smtClean="0"/>
              <a:t>We get</a:t>
            </a:r>
            <a:endParaRPr lang="en-IN" sz="3600" b="1" dirty="0"/>
          </a:p>
        </p:txBody>
      </p:sp>
      <p:pic>
        <p:nvPicPr>
          <p:cNvPr id="4" name="Picture 3"/>
          <p:cNvPicPr>
            <a:picLocks noChangeAspect="1"/>
          </p:cNvPicPr>
          <p:nvPr/>
        </p:nvPicPr>
        <p:blipFill>
          <a:blip r:embed="rId2"/>
          <a:stretch>
            <a:fillRect/>
          </a:stretch>
        </p:blipFill>
        <p:spPr>
          <a:xfrm>
            <a:off x="2607267" y="1438955"/>
            <a:ext cx="4101443" cy="2909110"/>
          </a:xfrm>
          <a:prstGeom prst="rect">
            <a:avLst/>
          </a:prstGeom>
        </p:spPr>
      </p:pic>
    </p:spTree>
    <p:extLst>
      <p:ext uri="{BB962C8B-B14F-4D97-AF65-F5344CB8AC3E}">
        <p14:creationId xmlns:p14="http://schemas.microsoft.com/office/powerpoint/2010/main" val="12137900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90" y="365125"/>
            <a:ext cx="11915192" cy="1325563"/>
          </a:xfrm>
        </p:spPr>
        <p:txBody>
          <a:bodyPr>
            <a:noAutofit/>
          </a:bodyPr>
          <a:lstStyle/>
          <a:p>
            <a:r>
              <a:rPr lang="en-US" sz="3200" b="1" dirty="0"/>
              <a:t>In general, quantum circuits can contain any number of </a:t>
            </a:r>
            <a:r>
              <a:rPr lang="en-US" sz="3200" b="1" dirty="0">
                <a:solidFill>
                  <a:srgbClr val="FF0000"/>
                </a:solidFill>
              </a:rPr>
              <a:t>qubit wires</a:t>
            </a:r>
            <a:r>
              <a:rPr lang="en-US" sz="3200" b="1" dirty="0"/>
              <a:t>. We may also include </a:t>
            </a:r>
            <a:r>
              <a:rPr lang="en-US" sz="3200" b="1" dirty="0">
                <a:solidFill>
                  <a:srgbClr val="FF0000"/>
                </a:solidFill>
              </a:rPr>
              <a:t>classical bit wires</a:t>
            </a:r>
            <a:r>
              <a:rPr lang="en-US" sz="3200" b="1" dirty="0"/>
              <a:t>, which are indicated by double lines like in this example:</a:t>
            </a:r>
            <a:endParaRPr lang="en-IN" sz="3200" b="1" dirty="0"/>
          </a:p>
        </p:txBody>
      </p:sp>
      <p:pic>
        <p:nvPicPr>
          <p:cNvPr id="10242" name="Picture 2" descr="Example circuit with measur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3" y="1959429"/>
            <a:ext cx="11374017" cy="467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62941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612" y="1867353"/>
            <a:ext cx="10515600" cy="2611340"/>
          </a:xfrm>
        </p:spPr>
        <p:txBody>
          <a:bodyPr>
            <a:noAutofit/>
          </a:bodyPr>
          <a:lstStyle/>
          <a:p>
            <a:pPr marL="457200" indent="-457200">
              <a:buFont typeface="Arial" panose="020B0604020202020204" pitchFamily="34" charset="0"/>
              <a:buChar char="•"/>
            </a:pPr>
            <a:r>
              <a:rPr lang="en-US" sz="2800" b="1" dirty="0"/>
              <a:t>Sometimes it is convenient to depict a measurement as a gate that takes a qubit as input and outputs a classical bit (as opposed to outputting the qubit in its post-measurement state and writing the result to a separate classical bit</a:t>
            </a:r>
            <a:r>
              <a:rPr lang="en-US" sz="2800" b="1" dirty="0" smtClean="0"/>
              <a:t>).</a:t>
            </a:r>
            <a:br>
              <a:rPr lang="en-US" sz="2800" b="1" dirty="0" smtClean="0"/>
            </a:br>
            <a:r>
              <a:rPr lang="en-US" sz="2800" b="1" dirty="0" smtClean="0"/>
              <a:t> </a:t>
            </a:r>
            <a:br>
              <a:rPr lang="en-US" sz="2800" b="1" dirty="0" smtClean="0"/>
            </a:br>
            <a:r>
              <a:rPr lang="en-US" sz="2800" b="1" dirty="0" smtClean="0"/>
              <a:t>This </a:t>
            </a:r>
            <a:r>
              <a:rPr lang="en-US" sz="2800" b="1" dirty="0"/>
              <a:t>means the measured qubit has been discarded and can safely be ignored thereafter.</a:t>
            </a:r>
            <a:endParaRPr lang="en-IN" sz="2800" b="1" dirty="0"/>
          </a:p>
        </p:txBody>
      </p:sp>
    </p:spTree>
    <p:extLst>
      <p:ext uri="{BB962C8B-B14F-4D97-AF65-F5344CB8AC3E}">
        <p14:creationId xmlns:p14="http://schemas.microsoft.com/office/powerpoint/2010/main" val="29220377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For example, the following circuit diagram represents the same process as the one in the previous diagram, but where we ignore </a:t>
            </a:r>
            <a:r>
              <a:rPr lang="en-US" sz="3200" b="1" dirty="0" smtClean="0"/>
              <a:t>X</a:t>
            </a:r>
            <a:r>
              <a:rPr lang="en-US" sz="3200" b="1" dirty="0"/>
              <a:t> and </a:t>
            </a:r>
            <a:r>
              <a:rPr lang="en-US" sz="3200" b="1" dirty="0" smtClean="0"/>
              <a:t>Y</a:t>
            </a:r>
            <a:r>
              <a:rPr lang="en-US" sz="3200" b="1" dirty="0"/>
              <a:t> after measuring them:</a:t>
            </a:r>
            <a:endParaRPr lang="en-IN" sz="3200" b="1" dirty="0"/>
          </a:p>
        </p:txBody>
      </p:sp>
      <p:pic>
        <p:nvPicPr>
          <p:cNvPr id="13314" name="Picture 2" descr="Example circuit with measurements compa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036" y="2220684"/>
            <a:ext cx="11410950" cy="354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118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8400" y="490184"/>
            <a:ext cx="10202699" cy="5058481"/>
          </a:xfrm>
          <a:prstGeom prst="rect">
            <a:avLst/>
          </a:prstGeom>
        </p:spPr>
      </p:pic>
    </p:spTree>
    <p:extLst>
      <p:ext uri="{BB962C8B-B14F-4D97-AF65-F5344CB8AC3E}">
        <p14:creationId xmlns:p14="http://schemas.microsoft.com/office/powerpoint/2010/main" val="120388540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594" y="109216"/>
            <a:ext cx="7602011" cy="4601217"/>
          </a:xfrm>
          <a:prstGeom prst="rect">
            <a:avLst/>
          </a:prstGeom>
        </p:spPr>
      </p:pic>
      <p:pic>
        <p:nvPicPr>
          <p:cNvPr id="3" name="Picture 2"/>
          <p:cNvPicPr>
            <a:picLocks noChangeAspect="1"/>
          </p:cNvPicPr>
          <p:nvPr/>
        </p:nvPicPr>
        <p:blipFill>
          <a:blip r:embed="rId3"/>
          <a:stretch>
            <a:fillRect/>
          </a:stretch>
        </p:blipFill>
        <p:spPr>
          <a:xfrm>
            <a:off x="7048500" y="238124"/>
            <a:ext cx="5010580" cy="3172301"/>
          </a:xfrm>
          <a:prstGeom prst="rect">
            <a:avLst/>
          </a:prstGeom>
        </p:spPr>
      </p:pic>
      <p:pic>
        <p:nvPicPr>
          <p:cNvPr id="4" name="Picture 3"/>
          <p:cNvPicPr>
            <a:picLocks noChangeAspect="1"/>
          </p:cNvPicPr>
          <p:nvPr/>
        </p:nvPicPr>
        <p:blipFill>
          <a:blip r:embed="rId4"/>
          <a:stretch>
            <a:fillRect/>
          </a:stretch>
        </p:blipFill>
        <p:spPr>
          <a:xfrm>
            <a:off x="7115140" y="3410425"/>
            <a:ext cx="4943940" cy="3502316"/>
          </a:xfrm>
          <a:prstGeom prst="rect">
            <a:avLst/>
          </a:prstGeom>
        </p:spPr>
      </p:pic>
    </p:spTree>
    <p:extLst>
      <p:ext uri="{BB962C8B-B14F-4D97-AF65-F5344CB8AC3E}">
        <p14:creationId xmlns:p14="http://schemas.microsoft.com/office/powerpoint/2010/main" val="25592213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4</a:t>
            </a:r>
            <a:endParaRPr lang="en-IN" dirty="0"/>
          </a:p>
        </p:txBody>
      </p:sp>
    </p:spTree>
    <p:extLst>
      <p:ext uri="{BB962C8B-B14F-4D97-AF65-F5344CB8AC3E}">
        <p14:creationId xmlns:p14="http://schemas.microsoft.com/office/powerpoint/2010/main" val="2030407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573850910"/>
              </p:ext>
            </p:extLst>
          </p:nvPr>
        </p:nvGraphicFramePr>
        <p:xfrm>
          <a:off x="578501" y="186613"/>
          <a:ext cx="10702208" cy="6202208"/>
        </p:xfrm>
        <a:graphic>
          <a:graphicData uri="http://schemas.openxmlformats.org/drawingml/2006/table">
            <a:tbl>
              <a:tblPr/>
              <a:tblGrid>
                <a:gridCol w="1318281">
                  <a:extLst>
                    <a:ext uri="{9D8B030D-6E8A-4147-A177-3AD203B41FA5}">
                      <a16:colId xmlns:a16="http://schemas.microsoft.com/office/drawing/2014/main" val="2210392502"/>
                    </a:ext>
                  </a:extLst>
                </a:gridCol>
                <a:gridCol w="1518222">
                  <a:extLst>
                    <a:ext uri="{9D8B030D-6E8A-4147-A177-3AD203B41FA5}">
                      <a16:colId xmlns:a16="http://schemas.microsoft.com/office/drawing/2014/main" val="688979845"/>
                    </a:ext>
                  </a:extLst>
                </a:gridCol>
                <a:gridCol w="7865705">
                  <a:extLst>
                    <a:ext uri="{9D8B030D-6E8A-4147-A177-3AD203B41FA5}">
                      <a16:colId xmlns:a16="http://schemas.microsoft.com/office/drawing/2014/main" val="3264458704"/>
                    </a:ext>
                  </a:extLst>
                </a:gridCol>
              </a:tblGrid>
              <a:tr h="536100">
                <a:tc>
                  <a:txBody>
                    <a:bodyPr/>
                    <a:lstStyle/>
                    <a:p>
                      <a:pPr algn="ctr" fontAlgn="b"/>
                      <a:r>
                        <a:rPr lang="en-IN" sz="1800" b="1" dirty="0">
                          <a:effectLst/>
                        </a:rPr>
                        <a:t>Year</a:t>
                      </a:r>
                    </a:p>
                  </a:txBody>
                  <a:tcPr marL="10460" marR="10460" marT="10460" marB="10460"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7620" cap="flat" cmpd="sng" algn="ctr">
                      <a:solidFill>
                        <a:srgbClr val="10971B"/>
                      </a:solidFill>
                      <a:prstDash val="solid"/>
                      <a:round/>
                      <a:headEnd type="none" w="med" len="med"/>
                      <a:tailEnd type="none" w="med" len="med"/>
                    </a:lnB>
                    <a:solidFill>
                      <a:schemeClr val="accent2">
                        <a:lumMod val="20000"/>
                        <a:lumOff val="80000"/>
                      </a:schemeClr>
                    </a:solidFill>
                  </a:tcPr>
                </a:tc>
                <a:tc>
                  <a:txBody>
                    <a:bodyPr/>
                    <a:lstStyle/>
                    <a:p>
                      <a:pPr algn="ctr" fontAlgn="b"/>
                      <a:r>
                        <a:rPr lang="en-IN" sz="1800" b="1" dirty="0">
                          <a:effectLst/>
                        </a:rPr>
                        <a:t>Qubit Size</a:t>
                      </a:r>
                    </a:p>
                  </a:txBody>
                  <a:tcPr marL="10460" marR="10460" marT="10460" marB="10460"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7620" cap="flat" cmpd="sng" algn="ctr">
                      <a:solidFill>
                        <a:srgbClr val="90A11B"/>
                      </a:solidFill>
                      <a:prstDash val="solid"/>
                      <a:round/>
                      <a:headEnd type="none" w="med" len="med"/>
                      <a:tailEnd type="none" w="med" len="med"/>
                    </a:lnB>
                    <a:solidFill>
                      <a:schemeClr val="accent2">
                        <a:lumMod val="20000"/>
                        <a:lumOff val="80000"/>
                      </a:schemeClr>
                    </a:solidFill>
                  </a:tcPr>
                </a:tc>
                <a:tc>
                  <a:txBody>
                    <a:bodyPr/>
                    <a:lstStyle/>
                    <a:p>
                      <a:pPr algn="ctr" fontAlgn="b"/>
                      <a:r>
                        <a:rPr lang="en-IN" sz="1800" b="1" dirty="0">
                          <a:effectLst/>
                        </a:rPr>
                        <a:t>Milestone</a:t>
                      </a:r>
                    </a:p>
                  </a:txBody>
                  <a:tcPr marL="10460" marR="10460" marT="10460" marB="10460"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7620" cap="flat" cmpd="sng" algn="ctr">
                      <a:solidFill>
                        <a:srgbClr val="90B21B"/>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1233070"/>
                  </a:ext>
                </a:extLst>
              </a:tr>
              <a:tr h="557015">
                <a:tc>
                  <a:txBody>
                    <a:bodyPr/>
                    <a:lstStyle/>
                    <a:p>
                      <a:pPr fontAlgn="base"/>
                      <a:r>
                        <a:rPr lang="en-IN" sz="1800" dirty="0">
                          <a:effectLst/>
                        </a:rPr>
                        <a:t>1998</a:t>
                      </a:r>
                    </a:p>
                  </a:txBody>
                  <a:tcPr marL="10460" marR="10460" marT="7845" marB="7845" anchor="ctr">
                    <a:lnL w="7620" cap="flat" cmpd="sng" algn="ctr">
                      <a:solidFill>
                        <a:srgbClr val="10971B"/>
                      </a:solidFill>
                      <a:prstDash val="solid"/>
                      <a:round/>
                      <a:headEnd type="none" w="med" len="med"/>
                      <a:tailEnd type="none" w="med" len="med"/>
                    </a:lnL>
                    <a:lnR w="7620" cap="flat" cmpd="sng" algn="ctr">
                      <a:solidFill>
                        <a:srgbClr val="90A11B"/>
                      </a:solidFill>
                      <a:prstDash val="solid"/>
                      <a:round/>
                      <a:headEnd type="none" w="med" len="med"/>
                      <a:tailEnd type="none" w="med" len="med"/>
                    </a:lnR>
                    <a:lnT w="7620" cap="flat" cmpd="sng" algn="ctr">
                      <a:solidFill>
                        <a:srgbClr val="1097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tc>
                  <a:txBody>
                    <a:bodyPr/>
                    <a:lstStyle/>
                    <a:p>
                      <a:pPr fontAlgn="base"/>
                      <a:r>
                        <a:rPr lang="en-IN" sz="1800" dirty="0">
                          <a:effectLst/>
                        </a:rPr>
                        <a:t>9</a:t>
                      </a:r>
                    </a:p>
                  </a:txBody>
                  <a:tcPr marL="10460" marR="10460" marT="7845" marB="7845" anchor="ctr">
                    <a:lnL w="7620" cap="flat" cmpd="sng" algn="ctr">
                      <a:solidFill>
                        <a:srgbClr val="90A1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A11B"/>
                      </a:solidFill>
                      <a:prstDash val="solid"/>
                      <a:round/>
                      <a:headEnd type="none" w="med" len="med"/>
                      <a:tailEnd type="none" w="med" len="med"/>
                    </a:lnT>
                    <a:lnB w="7620" cap="flat" cmpd="sng" algn="ctr">
                      <a:solidFill>
                        <a:srgbClr val="909C1B"/>
                      </a:solidFill>
                      <a:prstDash val="solid"/>
                      <a:round/>
                      <a:headEnd type="none" w="med" len="med"/>
                      <a:tailEnd type="none" w="med" len="med"/>
                    </a:lnB>
                  </a:tcPr>
                </a:tc>
                <a:tc>
                  <a:txBody>
                    <a:bodyPr/>
                    <a:lstStyle/>
                    <a:p>
                      <a:pPr fontAlgn="base"/>
                      <a:r>
                        <a:rPr lang="en-US" sz="1800" dirty="0">
                          <a:effectLst/>
                        </a:rPr>
                        <a:t>First demonstration of quantum error correction using 9 physical qubits to encode 1 logical qubit.</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extLst>
                  <a:ext uri="{0D108BD9-81ED-4DB2-BD59-A6C34878D82A}">
                    <a16:rowId xmlns:a16="http://schemas.microsoft.com/office/drawing/2014/main" val="1283694114"/>
                  </a:ext>
                </a:extLst>
              </a:tr>
              <a:tr h="359017">
                <a:tc>
                  <a:txBody>
                    <a:bodyPr/>
                    <a:lstStyle/>
                    <a:p>
                      <a:pPr fontAlgn="base"/>
                      <a:r>
                        <a:rPr lang="en-IN" sz="1800" dirty="0">
                          <a:effectLst/>
                        </a:rPr>
                        <a:t>2016</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A0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tc>
                  <a:txBody>
                    <a:bodyPr/>
                    <a:lstStyle/>
                    <a:p>
                      <a:pPr fontAlgn="base"/>
                      <a:r>
                        <a:rPr lang="en-IN" sz="1800" dirty="0">
                          <a:effectLst/>
                        </a:rPr>
                        <a:t>5</a:t>
                      </a:r>
                    </a:p>
                  </a:txBody>
                  <a:tcPr marL="10460" marR="10460" marT="7845" marB="7845" anchor="ctr">
                    <a:lnL w="7620" cap="flat" cmpd="sng" algn="ctr">
                      <a:solidFill>
                        <a:srgbClr val="90A01B"/>
                      </a:solidFill>
                      <a:prstDash val="solid"/>
                      <a:round/>
                      <a:headEnd type="none" w="med" len="med"/>
                      <a:tailEnd type="none" w="med" len="med"/>
                    </a:lnL>
                    <a:lnR w="7620" cap="flat" cmpd="sng" algn="ctr">
                      <a:solidFill>
                        <a:srgbClr val="10A41B"/>
                      </a:solidFill>
                      <a:prstDash val="solid"/>
                      <a:round/>
                      <a:headEnd type="none" w="med" len="med"/>
                      <a:tailEnd type="none" w="med" len="med"/>
                    </a:lnR>
                    <a:lnT w="7620" cap="flat" cmpd="sng" algn="ctr">
                      <a:solidFill>
                        <a:srgbClr val="909C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tc>
                  <a:txBody>
                    <a:bodyPr/>
                    <a:lstStyle/>
                    <a:p>
                      <a:pPr fontAlgn="base"/>
                      <a:r>
                        <a:rPr lang="en-US" sz="1800" dirty="0">
                          <a:effectLst/>
                        </a:rPr>
                        <a:t>IBM introduces the 5-qubit IBM Q 5 Tenerife and IBM Q 5 Yorktown processors.</a:t>
                      </a:r>
                    </a:p>
                  </a:txBody>
                  <a:tcPr marL="10460" marR="10460" marT="7845" marB="7845" anchor="ctr">
                    <a:lnL w="7620" cap="flat" cmpd="sng" algn="ctr">
                      <a:solidFill>
                        <a:srgbClr val="10A41B"/>
                      </a:solidFill>
                      <a:prstDash val="solid"/>
                      <a:round/>
                      <a:headEnd type="none" w="med" len="med"/>
                      <a:tailEnd type="none" w="med" len="med"/>
                    </a:lnL>
                    <a:lnR w="7620" cap="flat" cmpd="sng" algn="ctr">
                      <a:solidFill>
                        <a:srgbClr val="10A4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909C1B"/>
                      </a:solidFill>
                      <a:prstDash val="solid"/>
                      <a:round/>
                      <a:headEnd type="none" w="med" len="med"/>
                      <a:tailEnd type="none" w="med" len="med"/>
                    </a:lnB>
                  </a:tcPr>
                </a:tc>
                <a:extLst>
                  <a:ext uri="{0D108BD9-81ED-4DB2-BD59-A6C34878D82A}">
                    <a16:rowId xmlns:a16="http://schemas.microsoft.com/office/drawing/2014/main" val="3555715118"/>
                  </a:ext>
                </a:extLst>
              </a:tr>
              <a:tr h="286251">
                <a:tc>
                  <a:txBody>
                    <a:bodyPr/>
                    <a:lstStyle/>
                    <a:p>
                      <a:pPr fontAlgn="base"/>
                      <a:r>
                        <a:rPr lang="en-IN" sz="1800">
                          <a:effectLst/>
                        </a:rPr>
                        <a:t>2017</a:t>
                      </a:r>
                    </a:p>
                  </a:txBody>
                  <a:tcPr marL="10460" marR="10460" marT="7845" marB="7845" anchor="ctr">
                    <a:lnL w="7620" cap="flat" cmpd="sng" algn="ctr">
                      <a:solidFill>
                        <a:srgbClr val="10991B"/>
                      </a:solidFill>
                      <a:prstDash val="solid"/>
                      <a:round/>
                      <a:headEnd type="none" w="med" len="med"/>
                      <a:tailEnd type="none" w="med" len="med"/>
                    </a:lnL>
                    <a:lnR w="7620" cap="flat" cmpd="sng" algn="ctr">
                      <a:solidFill>
                        <a:srgbClr val="1099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IN" sz="1800" dirty="0">
                          <a:effectLst/>
                        </a:rPr>
                        <a:t>14</a:t>
                      </a:r>
                    </a:p>
                  </a:txBody>
                  <a:tcPr marL="10460" marR="10460" marT="7845" marB="7845" anchor="ctr">
                    <a:lnL w="7620" cap="flat" cmpd="sng" algn="ctr">
                      <a:solidFill>
                        <a:srgbClr val="1099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90AD1B"/>
                      </a:solidFill>
                      <a:prstDash val="solid"/>
                      <a:round/>
                      <a:headEnd type="none" w="med" len="med"/>
                      <a:tailEnd type="none" w="med" len="med"/>
                    </a:lnB>
                  </a:tcPr>
                </a:tc>
                <a:tc>
                  <a:txBody>
                    <a:bodyPr/>
                    <a:lstStyle/>
                    <a:p>
                      <a:pPr fontAlgn="base"/>
                      <a:r>
                        <a:rPr lang="en-US" sz="1800" dirty="0">
                          <a:effectLst/>
                        </a:rPr>
                        <a:t>IBM launches the 14-qubit IBM Q 14 Melbourne processor.</a:t>
                      </a:r>
                    </a:p>
                  </a:txBody>
                  <a:tcPr marL="10460" marR="10460" marT="7845" marB="7845" anchor="ctr">
                    <a:lnL w="7620" cap="flat" cmpd="sng" algn="ctr">
                      <a:solidFill>
                        <a:srgbClr val="909C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909C1B"/>
                      </a:solidFill>
                      <a:prstDash val="solid"/>
                      <a:round/>
                      <a:headEnd type="none" w="med" len="med"/>
                      <a:tailEnd type="none" w="med" len="med"/>
                    </a:lnT>
                    <a:lnB w="7620" cap="flat" cmpd="sng" algn="ctr">
                      <a:solidFill>
                        <a:srgbClr val="90A61B"/>
                      </a:solidFill>
                      <a:prstDash val="solid"/>
                      <a:round/>
                      <a:headEnd type="none" w="med" len="med"/>
                      <a:tailEnd type="none" w="med" len="med"/>
                    </a:lnB>
                  </a:tcPr>
                </a:tc>
                <a:extLst>
                  <a:ext uri="{0D108BD9-81ED-4DB2-BD59-A6C34878D82A}">
                    <a16:rowId xmlns:a16="http://schemas.microsoft.com/office/drawing/2014/main" val="4152947511"/>
                  </a:ext>
                </a:extLst>
              </a:tr>
              <a:tr h="286251">
                <a:tc>
                  <a:txBody>
                    <a:bodyPr/>
                    <a:lstStyle/>
                    <a:p>
                      <a:pPr fontAlgn="base"/>
                      <a:endParaRPr lang="en-IN" sz="1800" dirty="0">
                        <a:effectLst/>
                      </a:endParaRP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AD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tc>
                  <a:txBody>
                    <a:bodyPr/>
                    <a:lstStyle/>
                    <a:p>
                      <a:pPr fontAlgn="base"/>
                      <a:r>
                        <a:rPr lang="en-IN" sz="1800" dirty="0">
                          <a:effectLst/>
                        </a:rPr>
                        <a:t>16</a:t>
                      </a:r>
                    </a:p>
                  </a:txBody>
                  <a:tcPr marL="10460" marR="10460" marT="7845" marB="7845" anchor="ctr">
                    <a:lnL w="7620" cap="flat" cmpd="sng" algn="ctr">
                      <a:solidFill>
                        <a:srgbClr val="90AD1B"/>
                      </a:solidFill>
                      <a:prstDash val="solid"/>
                      <a:round/>
                      <a:headEnd type="none" w="med" len="med"/>
                      <a:tailEnd type="none" w="med" len="med"/>
                    </a:lnL>
                    <a:lnR w="7620" cap="flat" cmpd="sng" algn="ctr">
                      <a:solidFill>
                        <a:srgbClr val="90A61B"/>
                      </a:solidFill>
                      <a:prstDash val="solid"/>
                      <a:round/>
                      <a:headEnd type="none" w="med" len="med"/>
                      <a:tailEnd type="none" w="med" len="med"/>
                    </a:lnR>
                    <a:lnT w="7620" cap="flat" cmpd="sng" algn="ctr">
                      <a:solidFill>
                        <a:srgbClr val="90AD1B"/>
                      </a:solidFill>
                      <a:prstDash val="solid"/>
                      <a:round/>
                      <a:headEnd type="none" w="med" len="med"/>
                      <a:tailEnd type="none" w="med" len="med"/>
                    </a:lnT>
                    <a:lnB w="7620" cap="flat" cmpd="sng" algn="ctr">
                      <a:solidFill>
                        <a:srgbClr val="10AC1B"/>
                      </a:solidFill>
                      <a:prstDash val="solid"/>
                      <a:round/>
                      <a:headEnd type="none" w="med" len="med"/>
                      <a:tailEnd type="none" w="med" len="med"/>
                    </a:lnB>
                  </a:tcPr>
                </a:tc>
                <a:tc>
                  <a:txBody>
                    <a:bodyPr/>
                    <a:lstStyle/>
                    <a:p>
                      <a:pPr fontAlgn="base"/>
                      <a:r>
                        <a:rPr lang="en-IN" sz="1800" dirty="0">
                          <a:effectLst/>
                        </a:rPr>
                        <a:t>IBM introduces the 16-qubit IBM Q 16 </a:t>
                      </a:r>
                      <a:r>
                        <a:rPr lang="en-IN" sz="1800" dirty="0" err="1">
                          <a:effectLst/>
                        </a:rPr>
                        <a:t>Rüschlikon</a:t>
                      </a:r>
                      <a:r>
                        <a:rPr lang="en-IN" sz="1800" dirty="0">
                          <a:effectLst/>
                        </a:rPr>
                        <a:t> processor.</a:t>
                      </a:r>
                    </a:p>
                  </a:txBody>
                  <a:tcPr marL="10460" marR="10460" marT="7845" marB="7845" anchor="ctr">
                    <a:lnL w="7620" cap="flat" cmpd="sng" algn="ctr">
                      <a:solidFill>
                        <a:srgbClr val="90A61B"/>
                      </a:solidFill>
                      <a:prstDash val="solid"/>
                      <a:round/>
                      <a:headEnd type="none" w="med" len="med"/>
                      <a:tailEnd type="none" w="med" len="med"/>
                    </a:lnL>
                    <a:lnR w="7620" cap="flat" cmpd="sng" algn="ctr">
                      <a:solidFill>
                        <a:srgbClr val="90A61B"/>
                      </a:solidFill>
                      <a:prstDash val="solid"/>
                      <a:round/>
                      <a:headEnd type="none" w="med" len="med"/>
                      <a:tailEnd type="none" w="med" len="med"/>
                    </a:lnR>
                    <a:lnT w="7620" cap="flat" cmpd="sng" algn="ctr">
                      <a:solidFill>
                        <a:srgbClr val="90A61B"/>
                      </a:solidFill>
                      <a:prstDash val="solid"/>
                      <a:round/>
                      <a:headEnd type="none" w="med" len="med"/>
                      <a:tailEnd type="none" w="med" len="med"/>
                    </a:lnT>
                    <a:lnB w="7620" cap="flat" cmpd="sng" algn="ctr">
                      <a:solidFill>
                        <a:srgbClr val="90A51B"/>
                      </a:solidFill>
                      <a:prstDash val="solid"/>
                      <a:round/>
                      <a:headEnd type="none" w="med" len="med"/>
                      <a:tailEnd type="none" w="med" len="med"/>
                    </a:lnB>
                  </a:tcPr>
                </a:tc>
                <a:extLst>
                  <a:ext uri="{0D108BD9-81ED-4DB2-BD59-A6C34878D82A}">
                    <a16:rowId xmlns:a16="http://schemas.microsoft.com/office/drawing/2014/main" val="2618717848"/>
                  </a:ext>
                </a:extLst>
              </a:tr>
              <a:tr h="286251">
                <a:tc>
                  <a:txBody>
                    <a:bodyPr/>
                    <a:lstStyle/>
                    <a:p>
                      <a:pPr fontAlgn="base"/>
                      <a:endParaRPr lang="en-IN" sz="1800">
                        <a:effectLst/>
                      </a:endParaRP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C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IN" sz="1800" dirty="0">
                          <a:effectLst/>
                        </a:rPr>
                        <a:t>17</a:t>
                      </a:r>
                    </a:p>
                  </a:txBody>
                  <a:tcPr marL="10460" marR="10460" marT="7845" marB="7845" anchor="ctr">
                    <a:lnL w="7620" cap="flat" cmpd="sng" algn="ctr">
                      <a:solidFill>
                        <a:srgbClr val="10AC1B"/>
                      </a:solidFill>
                      <a:prstDash val="solid"/>
                      <a:round/>
                      <a:headEnd type="none" w="med" len="med"/>
                      <a:tailEnd type="none" w="med" len="med"/>
                    </a:lnL>
                    <a:lnR w="7620" cap="flat" cmpd="sng" algn="ctr">
                      <a:solidFill>
                        <a:srgbClr val="90A51B"/>
                      </a:solidFill>
                      <a:prstDash val="solid"/>
                      <a:round/>
                      <a:headEnd type="none" w="med" len="med"/>
                      <a:tailEnd type="none" w="med" len="med"/>
                    </a:lnR>
                    <a:lnT w="7620" cap="flat" cmpd="sng" algn="ctr">
                      <a:solidFill>
                        <a:srgbClr val="10AC1B"/>
                      </a:solidFill>
                      <a:prstDash val="solid"/>
                      <a:round/>
                      <a:headEnd type="none" w="med" len="med"/>
                      <a:tailEnd type="none" w="med" len="med"/>
                    </a:lnT>
                    <a:lnB w="7620" cap="flat" cmpd="sng" algn="ctr">
                      <a:solidFill>
                        <a:srgbClr val="909A1B"/>
                      </a:solidFill>
                      <a:prstDash val="solid"/>
                      <a:round/>
                      <a:headEnd type="none" w="med" len="med"/>
                      <a:tailEnd type="none" w="med" len="med"/>
                    </a:lnB>
                  </a:tcPr>
                </a:tc>
                <a:tc>
                  <a:txBody>
                    <a:bodyPr/>
                    <a:lstStyle/>
                    <a:p>
                      <a:pPr fontAlgn="base"/>
                      <a:r>
                        <a:rPr lang="en-US" sz="1800" dirty="0">
                          <a:effectLst/>
                        </a:rPr>
                        <a:t>IBM unveils the 17-qubit IBM Q 17 processor.</a:t>
                      </a:r>
                    </a:p>
                  </a:txBody>
                  <a:tcPr marL="10460" marR="10460" marT="7845" marB="7845" anchor="ctr">
                    <a:lnL w="7620" cap="flat" cmpd="sng" algn="ctr">
                      <a:solidFill>
                        <a:srgbClr val="90A51B"/>
                      </a:solidFill>
                      <a:prstDash val="solid"/>
                      <a:round/>
                      <a:headEnd type="none" w="med" len="med"/>
                      <a:tailEnd type="none" w="med" len="med"/>
                    </a:lnL>
                    <a:lnR w="7620" cap="flat" cmpd="sng" algn="ctr">
                      <a:solidFill>
                        <a:srgbClr val="90A51B"/>
                      </a:solidFill>
                      <a:prstDash val="solid"/>
                      <a:round/>
                      <a:headEnd type="none" w="med" len="med"/>
                      <a:tailEnd type="none" w="med" len="med"/>
                    </a:lnR>
                    <a:lnT w="7620" cap="flat" cmpd="sng" algn="ctr">
                      <a:solidFill>
                        <a:srgbClr val="90A51B"/>
                      </a:solidFill>
                      <a:prstDash val="solid"/>
                      <a:round/>
                      <a:headEnd type="none" w="med" len="med"/>
                      <a:tailEnd type="none" w="med" len="med"/>
                    </a:lnT>
                    <a:lnB w="7620" cap="flat" cmpd="sng" algn="ctr">
                      <a:solidFill>
                        <a:srgbClr val="909C1B"/>
                      </a:solidFill>
                      <a:prstDash val="solid"/>
                      <a:round/>
                      <a:headEnd type="none" w="med" len="med"/>
                      <a:tailEnd type="none" w="med" len="med"/>
                    </a:lnB>
                  </a:tcPr>
                </a:tc>
                <a:extLst>
                  <a:ext uri="{0D108BD9-81ED-4DB2-BD59-A6C34878D82A}">
                    <a16:rowId xmlns:a16="http://schemas.microsoft.com/office/drawing/2014/main" val="899927493"/>
                  </a:ext>
                </a:extLst>
              </a:tr>
              <a:tr h="286251">
                <a:tc>
                  <a:txBody>
                    <a:bodyPr/>
                    <a:lstStyle/>
                    <a:p>
                      <a:pPr fontAlgn="base"/>
                      <a:endParaRPr lang="en-IN" sz="1800">
                        <a:effectLst/>
                      </a:endParaRP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9A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909D1B"/>
                      </a:solidFill>
                      <a:prstDash val="solid"/>
                      <a:round/>
                      <a:headEnd type="none" w="med" len="med"/>
                      <a:tailEnd type="none" w="med" len="med"/>
                    </a:lnB>
                  </a:tcPr>
                </a:tc>
                <a:tc>
                  <a:txBody>
                    <a:bodyPr/>
                    <a:lstStyle/>
                    <a:p>
                      <a:pPr fontAlgn="base"/>
                      <a:r>
                        <a:rPr lang="en-IN" sz="1800" dirty="0">
                          <a:effectLst/>
                        </a:rPr>
                        <a:t>20</a:t>
                      </a:r>
                    </a:p>
                  </a:txBody>
                  <a:tcPr marL="10460" marR="10460" marT="7845" marB="7845" anchor="ctr">
                    <a:lnL w="7620" cap="flat" cmpd="sng" algn="ctr">
                      <a:solidFill>
                        <a:srgbClr val="909A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909A1B"/>
                      </a:solidFill>
                      <a:prstDash val="solid"/>
                      <a:round/>
                      <a:headEnd type="none" w="med" len="med"/>
                      <a:tailEnd type="none" w="med" len="med"/>
                    </a:lnT>
                    <a:lnB w="7620" cap="flat" cmpd="sng" algn="ctr">
                      <a:solidFill>
                        <a:srgbClr val="90B51B"/>
                      </a:solidFill>
                      <a:prstDash val="solid"/>
                      <a:round/>
                      <a:headEnd type="none" w="med" len="med"/>
                      <a:tailEnd type="none" w="med" len="med"/>
                    </a:lnB>
                  </a:tcPr>
                </a:tc>
                <a:tc>
                  <a:txBody>
                    <a:bodyPr/>
                    <a:lstStyle/>
                    <a:p>
                      <a:pPr fontAlgn="base"/>
                      <a:r>
                        <a:rPr lang="en-US" sz="1800" dirty="0">
                          <a:effectLst/>
                        </a:rPr>
                        <a:t>IBM releases the 20-qubit IBM Q 20 Tokyo processor.</a:t>
                      </a:r>
                    </a:p>
                  </a:txBody>
                  <a:tcPr marL="10460" marR="10460" marT="7845" marB="7845" anchor="ctr">
                    <a:lnL w="7620" cap="flat" cmpd="sng" algn="ctr">
                      <a:solidFill>
                        <a:srgbClr val="909C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909C1B"/>
                      </a:solidFill>
                      <a:prstDash val="solid"/>
                      <a:round/>
                      <a:headEnd type="none" w="med" len="med"/>
                      <a:tailEnd type="none" w="med" len="med"/>
                    </a:lnT>
                    <a:lnB w="7620" cap="flat" cmpd="sng" algn="ctr">
                      <a:solidFill>
                        <a:srgbClr val="10971B"/>
                      </a:solidFill>
                      <a:prstDash val="solid"/>
                      <a:round/>
                      <a:headEnd type="none" w="med" len="med"/>
                      <a:tailEnd type="none" w="med" len="med"/>
                    </a:lnB>
                  </a:tcPr>
                </a:tc>
                <a:extLst>
                  <a:ext uri="{0D108BD9-81ED-4DB2-BD59-A6C34878D82A}">
                    <a16:rowId xmlns:a16="http://schemas.microsoft.com/office/drawing/2014/main" val="1512511778"/>
                  </a:ext>
                </a:extLst>
              </a:tr>
              <a:tr h="286251">
                <a:tc>
                  <a:txBody>
                    <a:bodyPr/>
                    <a:lstStyle/>
                    <a:p>
                      <a:pPr fontAlgn="base"/>
                      <a:r>
                        <a:rPr lang="en-IN" sz="1800">
                          <a:effectLst/>
                        </a:rPr>
                        <a:t>2018</a:t>
                      </a:r>
                    </a:p>
                  </a:txBody>
                  <a:tcPr marL="10460" marR="10460" marT="7845" marB="7845" anchor="ctr">
                    <a:lnL w="7620" cap="flat" cmpd="sng" algn="ctr">
                      <a:solidFill>
                        <a:srgbClr val="909D1B"/>
                      </a:solidFill>
                      <a:prstDash val="solid"/>
                      <a:round/>
                      <a:headEnd type="none" w="med" len="med"/>
                      <a:tailEnd type="none" w="med" len="med"/>
                    </a:lnL>
                    <a:lnR w="7620" cap="flat" cmpd="sng" algn="ctr">
                      <a:solidFill>
                        <a:srgbClr val="90B51B"/>
                      </a:solidFill>
                      <a:prstDash val="solid"/>
                      <a:round/>
                      <a:headEnd type="none" w="med" len="med"/>
                      <a:tailEnd type="none" w="med" len="med"/>
                    </a:lnR>
                    <a:lnT w="7620" cap="flat" cmpd="sng" algn="ctr">
                      <a:solidFill>
                        <a:srgbClr val="909D1B"/>
                      </a:solidFill>
                      <a:prstDash val="solid"/>
                      <a:round/>
                      <a:headEnd type="none" w="med" len="med"/>
                      <a:tailEnd type="none" w="med" len="med"/>
                    </a:lnT>
                    <a:lnB w="7620" cap="flat" cmpd="sng" algn="ctr">
                      <a:solidFill>
                        <a:srgbClr val="10A51B"/>
                      </a:solidFill>
                      <a:prstDash val="solid"/>
                      <a:round/>
                      <a:headEnd type="none" w="med" len="med"/>
                      <a:tailEnd type="none" w="med" len="med"/>
                    </a:lnB>
                  </a:tcPr>
                </a:tc>
                <a:tc>
                  <a:txBody>
                    <a:bodyPr/>
                    <a:lstStyle/>
                    <a:p>
                      <a:pPr fontAlgn="base"/>
                      <a:r>
                        <a:rPr lang="en-IN" sz="1800" dirty="0">
                          <a:effectLst/>
                        </a:rPr>
                        <a:t>20</a:t>
                      </a:r>
                    </a:p>
                  </a:txBody>
                  <a:tcPr marL="10460" marR="10460" marT="7845" marB="7845" anchor="ctr">
                    <a:lnL w="7620" cap="flat" cmpd="sng" algn="ctr">
                      <a:solidFill>
                        <a:srgbClr val="90B51B"/>
                      </a:solidFill>
                      <a:prstDash val="solid"/>
                      <a:round/>
                      <a:headEnd type="none" w="med" len="med"/>
                      <a:tailEnd type="none" w="med" len="med"/>
                    </a:lnL>
                    <a:lnR w="7620" cap="flat" cmpd="sng" algn="ctr">
                      <a:solidFill>
                        <a:srgbClr val="10971B"/>
                      </a:solidFill>
                      <a:prstDash val="solid"/>
                      <a:round/>
                      <a:headEnd type="none" w="med" len="med"/>
                      <a:tailEnd type="none" w="med" len="med"/>
                    </a:lnR>
                    <a:lnT w="7620" cap="flat" cmpd="sng" algn="ctr">
                      <a:solidFill>
                        <a:srgbClr val="90B5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tc>
                  <a:txBody>
                    <a:bodyPr/>
                    <a:lstStyle/>
                    <a:p>
                      <a:pPr fontAlgn="base"/>
                      <a:r>
                        <a:rPr lang="en-US" sz="1800" dirty="0">
                          <a:effectLst/>
                        </a:rPr>
                        <a:t>IBM releases the 20-qubit IBM Q 20 Austin processor.</a:t>
                      </a:r>
                    </a:p>
                  </a:txBody>
                  <a:tcPr marL="10460" marR="10460" marT="7845" marB="7845" anchor="ctr">
                    <a:lnL w="7620" cap="flat" cmpd="sng" algn="ctr">
                      <a:solidFill>
                        <a:srgbClr val="10971B"/>
                      </a:solidFill>
                      <a:prstDash val="solid"/>
                      <a:round/>
                      <a:headEnd type="none" w="med" len="med"/>
                      <a:tailEnd type="none" w="med" len="med"/>
                    </a:lnL>
                    <a:lnR w="7620" cap="flat" cmpd="sng" algn="ctr">
                      <a:solidFill>
                        <a:srgbClr val="10971B"/>
                      </a:solidFill>
                      <a:prstDash val="solid"/>
                      <a:round/>
                      <a:headEnd type="none" w="med" len="med"/>
                      <a:tailEnd type="none" w="med" len="med"/>
                    </a:lnR>
                    <a:lnT w="7620" cap="flat" cmpd="sng" algn="ctr">
                      <a:solidFill>
                        <a:srgbClr val="1097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extLst>
                  <a:ext uri="{0D108BD9-81ED-4DB2-BD59-A6C34878D82A}">
                    <a16:rowId xmlns:a16="http://schemas.microsoft.com/office/drawing/2014/main" val="2675220392"/>
                  </a:ext>
                </a:extLst>
              </a:tr>
              <a:tr h="286251">
                <a:tc>
                  <a:txBody>
                    <a:bodyPr/>
                    <a:lstStyle/>
                    <a:p>
                      <a:pPr fontAlgn="base"/>
                      <a:endParaRPr lang="en-IN" sz="1800">
                        <a:effectLst/>
                      </a:endParaRPr>
                    </a:p>
                  </a:txBody>
                  <a:tcPr marL="10460" marR="10460" marT="7845" marB="7845" anchor="ctr">
                    <a:lnL w="7620" cap="flat" cmpd="sng" algn="ctr">
                      <a:solidFill>
                        <a:srgbClr val="10A5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51B"/>
                      </a:solidFill>
                      <a:prstDash val="solid"/>
                      <a:round/>
                      <a:headEnd type="none" w="med" len="med"/>
                      <a:tailEnd type="none" w="med" len="med"/>
                    </a:lnT>
                    <a:lnB w="7620" cap="flat" cmpd="sng" algn="ctr">
                      <a:solidFill>
                        <a:srgbClr val="909A1B"/>
                      </a:solidFill>
                      <a:prstDash val="solid"/>
                      <a:round/>
                      <a:headEnd type="none" w="med" len="med"/>
                      <a:tailEnd type="none" w="med" len="med"/>
                    </a:lnB>
                  </a:tcPr>
                </a:tc>
                <a:tc>
                  <a:txBody>
                    <a:bodyPr/>
                    <a:lstStyle/>
                    <a:p>
                      <a:pPr fontAlgn="base"/>
                      <a:r>
                        <a:rPr lang="en-IN" sz="1800" dirty="0">
                          <a:effectLst/>
                        </a:rPr>
                        <a:t>50</a:t>
                      </a: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10A01B"/>
                      </a:solidFill>
                      <a:prstDash val="solid"/>
                      <a:round/>
                      <a:headEnd type="none" w="med" len="med"/>
                      <a:tailEnd type="none" w="med" len="med"/>
                    </a:lnB>
                  </a:tcPr>
                </a:tc>
                <a:tc>
                  <a:txBody>
                    <a:bodyPr/>
                    <a:lstStyle/>
                    <a:p>
                      <a:pPr fontAlgn="base"/>
                      <a:r>
                        <a:rPr lang="en-US" sz="1800" dirty="0">
                          <a:effectLst/>
                        </a:rPr>
                        <a:t>IBM introduces the 50-qubit IBM Q 50 Prototype.</a:t>
                      </a: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10AC1B"/>
                      </a:solidFill>
                      <a:prstDash val="solid"/>
                      <a:round/>
                      <a:headEnd type="none" w="med" len="med"/>
                      <a:tailEnd type="none" w="med" len="med"/>
                    </a:lnB>
                  </a:tcPr>
                </a:tc>
                <a:extLst>
                  <a:ext uri="{0D108BD9-81ED-4DB2-BD59-A6C34878D82A}">
                    <a16:rowId xmlns:a16="http://schemas.microsoft.com/office/drawing/2014/main" val="2392943033"/>
                  </a:ext>
                </a:extLst>
              </a:tr>
              <a:tr h="286251">
                <a:tc>
                  <a:txBody>
                    <a:bodyPr/>
                    <a:lstStyle/>
                    <a:p>
                      <a:pPr fontAlgn="base"/>
                      <a:r>
                        <a:rPr lang="en-IN" sz="1800">
                          <a:effectLst/>
                        </a:rPr>
                        <a:t>2019</a:t>
                      </a:r>
                    </a:p>
                  </a:txBody>
                  <a:tcPr marL="10460" marR="10460" marT="7845" marB="7845" anchor="ctr">
                    <a:lnL w="7620" cap="flat" cmpd="sng" algn="ctr">
                      <a:solidFill>
                        <a:srgbClr val="909A1B"/>
                      </a:solidFill>
                      <a:prstDash val="solid"/>
                      <a:round/>
                      <a:headEnd type="none" w="med" len="med"/>
                      <a:tailEnd type="none" w="med" len="med"/>
                    </a:lnL>
                    <a:lnR w="7620" cap="flat" cmpd="sng" algn="ctr">
                      <a:solidFill>
                        <a:srgbClr val="10A01B"/>
                      </a:solidFill>
                      <a:prstDash val="solid"/>
                      <a:round/>
                      <a:headEnd type="none" w="med" len="med"/>
                      <a:tailEnd type="none" w="med" len="med"/>
                    </a:lnR>
                    <a:lnT w="7620" cap="flat" cmpd="sng" algn="ctr">
                      <a:solidFill>
                        <a:srgbClr val="909A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tc>
                  <a:txBody>
                    <a:bodyPr/>
                    <a:lstStyle/>
                    <a:p>
                      <a:pPr fontAlgn="base"/>
                      <a:r>
                        <a:rPr lang="en-IN" sz="1800" dirty="0">
                          <a:effectLst/>
                        </a:rPr>
                        <a:t>53</a:t>
                      </a:r>
                    </a:p>
                  </a:txBody>
                  <a:tcPr marL="10460" marR="10460" marT="7845" marB="7845" anchor="ctr">
                    <a:lnL w="7620" cap="flat" cmpd="sng" algn="ctr">
                      <a:solidFill>
                        <a:srgbClr val="10A01B"/>
                      </a:solidFill>
                      <a:prstDash val="solid"/>
                      <a:round/>
                      <a:headEnd type="none" w="med" len="med"/>
                      <a:tailEnd type="none" w="med" len="med"/>
                    </a:lnL>
                    <a:lnR w="7620" cap="flat" cmpd="sng" algn="ctr">
                      <a:solidFill>
                        <a:srgbClr val="10AC1B"/>
                      </a:solidFill>
                      <a:prstDash val="solid"/>
                      <a:round/>
                      <a:headEnd type="none" w="med" len="med"/>
                      <a:tailEnd type="none" w="med" len="med"/>
                    </a:lnR>
                    <a:lnT w="7620" cap="flat" cmpd="sng" algn="ctr">
                      <a:solidFill>
                        <a:srgbClr val="10A0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tc>
                  <a:txBody>
                    <a:bodyPr/>
                    <a:lstStyle/>
                    <a:p>
                      <a:pPr fontAlgn="base"/>
                      <a:r>
                        <a:rPr lang="en-US" sz="1800" dirty="0">
                          <a:effectLst/>
                        </a:rPr>
                        <a:t>IBM launches the 53-qubit IBM Q 53 processor.</a:t>
                      </a:r>
                    </a:p>
                  </a:txBody>
                  <a:tcPr marL="10460" marR="10460" marT="7845" marB="7845" anchor="ctr">
                    <a:lnL w="7620" cap="flat" cmpd="sng" algn="ctr">
                      <a:solidFill>
                        <a:srgbClr val="10AC1B"/>
                      </a:solidFill>
                      <a:prstDash val="solid"/>
                      <a:round/>
                      <a:headEnd type="none" w="med" len="med"/>
                      <a:tailEnd type="none" w="med" len="med"/>
                    </a:lnL>
                    <a:lnR w="7620" cap="flat" cmpd="sng" algn="ctr">
                      <a:solidFill>
                        <a:srgbClr val="10AC1B"/>
                      </a:solidFill>
                      <a:prstDash val="solid"/>
                      <a:round/>
                      <a:headEnd type="none" w="med" len="med"/>
                      <a:tailEnd type="none" w="med" len="med"/>
                    </a:lnR>
                    <a:lnT w="7620" cap="flat" cmpd="sng" algn="ctr">
                      <a:solidFill>
                        <a:srgbClr val="10AC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extLst>
                  <a:ext uri="{0D108BD9-81ED-4DB2-BD59-A6C34878D82A}">
                    <a16:rowId xmlns:a16="http://schemas.microsoft.com/office/drawing/2014/main" val="126931344"/>
                  </a:ext>
                </a:extLst>
              </a:tr>
              <a:tr h="359017">
                <a:tc>
                  <a:txBody>
                    <a:bodyPr/>
                    <a:lstStyle/>
                    <a:p>
                      <a:pPr fontAlgn="base"/>
                      <a:endParaRPr lang="en-IN" sz="1800">
                        <a:effectLst/>
                      </a:endParaRP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10AB1B"/>
                      </a:solidFill>
                      <a:prstDash val="solid"/>
                      <a:round/>
                      <a:headEnd type="none" w="med" len="med"/>
                      <a:tailEnd type="none" w="med" len="med"/>
                    </a:lnB>
                  </a:tcPr>
                </a:tc>
                <a:tc>
                  <a:txBody>
                    <a:bodyPr/>
                    <a:lstStyle/>
                    <a:p>
                      <a:pPr fontAlgn="base"/>
                      <a:r>
                        <a:rPr lang="en-IN" sz="1800" dirty="0">
                          <a:effectLst/>
                        </a:rPr>
                        <a:t>53</a:t>
                      </a: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909B1B"/>
                      </a:solidFill>
                      <a:prstDash val="solid"/>
                      <a:round/>
                      <a:headEnd type="none" w="med" len="med"/>
                      <a:tailEnd type="none" w="med" len="med"/>
                    </a:lnB>
                  </a:tcPr>
                </a:tc>
                <a:tc>
                  <a:txBody>
                    <a:bodyPr/>
                    <a:lstStyle/>
                    <a:p>
                      <a:pPr fontAlgn="base"/>
                      <a:r>
                        <a:rPr lang="en-US" sz="1800" dirty="0">
                          <a:effectLst/>
                        </a:rPr>
                        <a:t>Google claims quantum supremacy with its 53-qubit Sycamore processor.</a:t>
                      </a: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10A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109E1B"/>
                      </a:solidFill>
                      <a:prstDash val="solid"/>
                      <a:round/>
                      <a:headEnd type="none" w="med" len="med"/>
                      <a:tailEnd type="none" w="med" len="med"/>
                    </a:lnB>
                  </a:tcPr>
                </a:tc>
                <a:extLst>
                  <a:ext uri="{0D108BD9-81ED-4DB2-BD59-A6C34878D82A}">
                    <a16:rowId xmlns:a16="http://schemas.microsoft.com/office/drawing/2014/main" val="1334854963"/>
                  </a:ext>
                </a:extLst>
              </a:tr>
              <a:tr h="302331">
                <a:tc>
                  <a:txBody>
                    <a:bodyPr/>
                    <a:lstStyle/>
                    <a:p>
                      <a:pPr fontAlgn="base"/>
                      <a:r>
                        <a:rPr lang="en-IN" sz="1800">
                          <a:effectLst/>
                        </a:rPr>
                        <a:t>2020</a:t>
                      </a:r>
                    </a:p>
                  </a:txBody>
                  <a:tcPr marL="10460" marR="10460" marT="7845" marB="7845" anchor="ctr">
                    <a:lnL w="7620" cap="flat" cmpd="sng" algn="ctr">
                      <a:solidFill>
                        <a:srgbClr val="10AB1B"/>
                      </a:solidFill>
                      <a:prstDash val="solid"/>
                      <a:round/>
                      <a:headEnd type="none" w="med" len="med"/>
                      <a:tailEnd type="none" w="med" len="med"/>
                    </a:lnL>
                    <a:lnR w="7620" cap="flat" cmpd="sng" algn="ctr">
                      <a:solidFill>
                        <a:srgbClr val="909B1B"/>
                      </a:solidFill>
                      <a:prstDash val="solid"/>
                      <a:round/>
                      <a:headEnd type="none" w="med" len="med"/>
                      <a:tailEnd type="none" w="med" len="med"/>
                    </a:lnR>
                    <a:lnT w="7620" cap="flat" cmpd="sng" algn="ctr">
                      <a:solidFill>
                        <a:srgbClr val="10AB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tc>
                  <a:txBody>
                    <a:bodyPr/>
                    <a:lstStyle/>
                    <a:p>
                      <a:pPr fontAlgn="base"/>
                      <a:r>
                        <a:rPr lang="en-IN" sz="1800" dirty="0">
                          <a:effectLst/>
                        </a:rPr>
                        <a:t>27</a:t>
                      </a:r>
                    </a:p>
                  </a:txBody>
                  <a:tcPr marL="10460" marR="10460" marT="7845" marB="7845" anchor="ctr">
                    <a:lnL w="7620" cap="flat" cmpd="sng" algn="ctr">
                      <a:solidFill>
                        <a:srgbClr val="909B1B"/>
                      </a:solidFill>
                      <a:prstDash val="solid"/>
                      <a:round/>
                      <a:headEnd type="none" w="med" len="med"/>
                      <a:tailEnd type="none" w="med" len="med"/>
                    </a:lnL>
                    <a:lnR w="7620" cap="flat" cmpd="sng" algn="ctr">
                      <a:solidFill>
                        <a:srgbClr val="109E1B"/>
                      </a:solidFill>
                      <a:prstDash val="solid"/>
                      <a:round/>
                      <a:headEnd type="none" w="med" len="med"/>
                      <a:tailEnd type="none" w="med" len="med"/>
                    </a:lnR>
                    <a:lnT w="7620" cap="flat" cmpd="sng" algn="ctr">
                      <a:solidFill>
                        <a:srgbClr val="909B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US" sz="1800" dirty="0">
                          <a:effectLst/>
                        </a:rPr>
                        <a:t>IBM achieves a Quantum Volume of 64 with a 27-qubit processor.</a:t>
                      </a:r>
                    </a:p>
                  </a:txBody>
                  <a:tcPr marL="10460" marR="10460" marT="7845" marB="7845" anchor="ctr">
                    <a:lnL w="7620" cap="flat" cmpd="sng" algn="ctr">
                      <a:solidFill>
                        <a:srgbClr val="109E1B"/>
                      </a:solidFill>
                      <a:prstDash val="solid"/>
                      <a:round/>
                      <a:headEnd type="none" w="med" len="med"/>
                      <a:tailEnd type="none" w="med" len="med"/>
                    </a:lnL>
                    <a:lnR w="7620" cap="flat" cmpd="sng" algn="ctr">
                      <a:solidFill>
                        <a:srgbClr val="109E1B"/>
                      </a:solidFill>
                      <a:prstDash val="solid"/>
                      <a:round/>
                      <a:headEnd type="none" w="med" len="med"/>
                      <a:tailEnd type="none" w="med" len="med"/>
                    </a:lnR>
                    <a:lnT w="7620" cap="flat" cmpd="sng" algn="ctr">
                      <a:solidFill>
                        <a:srgbClr val="109E1B"/>
                      </a:solidFill>
                      <a:prstDash val="solid"/>
                      <a:round/>
                      <a:headEnd type="none" w="med" len="med"/>
                      <a:tailEnd type="none" w="med" len="med"/>
                    </a:lnT>
                    <a:lnB w="7620" cap="flat" cmpd="sng" algn="ctr">
                      <a:solidFill>
                        <a:srgbClr val="909C1B"/>
                      </a:solidFill>
                      <a:prstDash val="solid"/>
                      <a:round/>
                      <a:headEnd type="none" w="med" len="med"/>
                      <a:tailEnd type="none" w="med" len="med"/>
                    </a:lnB>
                  </a:tcPr>
                </a:tc>
                <a:extLst>
                  <a:ext uri="{0D108BD9-81ED-4DB2-BD59-A6C34878D82A}">
                    <a16:rowId xmlns:a16="http://schemas.microsoft.com/office/drawing/2014/main" val="2972819848"/>
                  </a:ext>
                </a:extLst>
              </a:tr>
              <a:tr h="286251">
                <a:tc>
                  <a:txBody>
                    <a:bodyPr/>
                    <a:lstStyle/>
                    <a:p>
                      <a:pPr fontAlgn="base"/>
                      <a:r>
                        <a:rPr lang="en-IN" sz="1800">
                          <a:effectLst/>
                        </a:rPr>
                        <a:t>2021</a:t>
                      </a:r>
                    </a:p>
                  </a:txBody>
                  <a:tcPr marL="10460" marR="10460" marT="7845" marB="7845" anchor="ctr">
                    <a:lnL w="7620" cap="flat" cmpd="sng" algn="ctr">
                      <a:solidFill>
                        <a:srgbClr val="1099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IN" sz="1800" dirty="0">
                          <a:effectLst/>
                        </a:rPr>
                        <a:t>127</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90A21B"/>
                      </a:solidFill>
                      <a:prstDash val="solid"/>
                      <a:round/>
                      <a:headEnd type="none" w="med" len="med"/>
                      <a:tailEnd type="none" w="med" len="med"/>
                    </a:lnB>
                  </a:tcPr>
                </a:tc>
                <a:tc>
                  <a:txBody>
                    <a:bodyPr/>
                    <a:lstStyle/>
                    <a:p>
                      <a:pPr fontAlgn="base"/>
                      <a:r>
                        <a:rPr lang="en-US" sz="1800" dirty="0">
                          <a:effectLst/>
                        </a:rPr>
                        <a:t>IBM releases the 127-qubit IBM Quantum Eagle processor.</a:t>
                      </a:r>
                    </a:p>
                  </a:txBody>
                  <a:tcPr marL="10460" marR="10460" marT="7845" marB="7845" anchor="ctr">
                    <a:lnL w="7620" cap="flat" cmpd="sng" algn="ctr">
                      <a:solidFill>
                        <a:srgbClr val="909C1B"/>
                      </a:solidFill>
                      <a:prstDash val="solid"/>
                      <a:round/>
                      <a:headEnd type="none" w="med" len="med"/>
                      <a:tailEnd type="none" w="med" len="med"/>
                    </a:lnL>
                    <a:lnR w="7620" cap="flat" cmpd="sng" algn="ctr">
                      <a:solidFill>
                        <a:srgbClr val="909C1B"/>
                      </a:solidFill>
                      <a:prstDash val="solid"/>
                      <a:round/>
                      <a:headEnd type="none" w="med" len="med"/>
                      <a:tailEnd type="none" w="med" len="med"/>
                    </a:lnR>
                    <a:lnT w="7620" cap="flat" cmpd="sng" algn="ctr">
                      <a:solidFill>
                        <a:srgbClr val="909C1B"/>
                      </a:solidFill>
                      <a:prstDash val="solid"/>
                      <a:round/>
                      <a:headEnd type="none" w="med" len="med"/>
                      <a:tailEnd type="none" w="med" len="med"/>
                    </a:lnT>
                    <a:lnB w="7620" cap="flat" cmpd="sng" algn="ctr">
                      <a:solidFill>
                        <a:srgbClr val="109E1B"/>
                      </a:solidFill>
                      <a:prstDash val="solid"/>
                      <a:round/>
                      <a:headEnd type="none" w="med" len="med"/>
                      <a:tailEnd type="none" w="med" len="med"/>
                    </a:lnB>
                  </a:tcPr>
                </a:tc>
                <a:extLst>
                  <a:ext uri="{0D108BD9-81ED-4DB2-BD59-A6C34878D82A}">
                    <a16:rowId xmlns:a16="http://schemas.microsoft.com/office/drawing/2014/main" val="4199541194"/>
                  </a:ext>
                </a:extLst>
              </a:tr>
              <a:tr h="286251">
                <a:tc>
                  <a:txBody>
                    <a:bodyPr/>
                    <a:lstStyle/>
                    <a:p>
                      <a:pPr fontAlgn="base"/>
                      <a:r>
                        <a:rPr lang="en-IN" sz="1800">
                          <a:effectLst/>
                        </a:rPr>
                        <a:t>2022</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A2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IN" sz="1800" dirty="0">
                          <a:effectLst/>
                        </a:rPr>
                        <a:t>433</a:t>
                      </a:r>
                    </a:p>
                  </a:txBody>
                  <a:tcPr marL="10460" marR="10460" marT="7845" marB="7845" anchor="ctr">
                    <a:lnL w="7620" cap="flat" cmpd="sng" algn="ctr">
                      <a:solidFill>
                        <a:srgbClr val="90A21B"/>
                      </a:solidFill>
                      <a:prstDash val="solid"/>
                      <a:round/>
                      <a:headEnd type="none" w="med" len="med"/>
                      <a:tailEnd type="none" w="med" len="med"/>
                    </a:lnL>
                    <a:lnR w="7620" cap="flat" cmpd="sng" algn="ctr">
                      <a:solidFill>
                        <a:srgbClr val="109E1B"/>
                      </a:solidFill>
                      <a:prstDash val="solid"/>
                      <a:round/>
                      <a:headEnd type="none" w="med" len="med"/>
                      <a:tailEnd type="none" w="med" len="med"/>
                    </a:lnR>
                    <a:lnT w="7620" cap="flat" cmpd="sng" algn="ctr">
                      <a:solidFill>
                        <a:srgbClr val="90A2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IN" sz="1800" dirty="0">
                          <a:effectLst/>
                        </a:rPr>
                        <a:t>IBM unveils the 433-qubit IBM Quantum Osprey processor.</a:t>
                      </a:r>
                    </a:p>
                  </a:txBody>
                  <a:tcPr marL="10460" marR="10460" marT="7845" marB="7845" anchor="ctr">
                    <a:lnL w="7620" cap="flat" cmpd="sng" algn="ctr">
                      <a:solidFill>
                        <a:srgbClr val="109E1B"/>
                      </a:solidFill>
                      <a:prstDash val="solid"/>
                      <a:round/>
                      <a:headEnd type="none" w="med" len="med"/>
                      <a:tailEnd type="none" w="med" len="med"/>
                    </a:lnL>
                    <a:lnR w="7620" cap="flat" cmpd="sng" algn="ctr">
                      <a:solidFill>
                        <a:srgbClr val="109E1B"/>
                      </a:solidFill>
                      <a:prstDash val="solid"/>
                      <a:round/>
                      <a:headEnd type="none" w="med" len="med"/>
                      <a:tailEnd type="none" w="med" len="med"/>
                    </a:lnR>
                    <a:lnT w="7620" cap="flat" cmpd="sng" algn="ctr">
                      <a:solidFill>
                        <a:srgbClr val="109E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extLst>
                  <a:ext uri="{0D108BD9-81ED-4DB2-BD59-A6C34878D82A}">
                    <a16:rowId xmlns:a16="http://schemas.microsoft.com/office/drawing/2014/main" val="1203435332"/>
                  </a:ext>
                </a:extLst>
              </a:tr>
              <a:tr h="302331">
                <a:tc>
                  <a:txBody>
                    <a:bodyPr/>
                    <a:lstStyle/>
                    <a:p>
                      <a:pPr fontAlgn="base"/>
                      <a:r>
                        <a:rPr lang="en-IN" sz="1800">
                          <a:effectLst/>
                        </a:rPr>
                        <a:t>2023</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10A71B"/>
                      </a:solidFill>
                      <a:prstDash val="solid"/>
                      <a:round/>
                      <a:headEnd type="none" w="med" len="med"/>
                      <a:tailEnd type="none" w="med" len="med"/>
                    </a:lnB>
                  </a:tcPr>
                </a:tc>
                <a:tc>
                  <a:txBody>
                    <a:bodyPr/>
                    <a:lstStyle/>
                    <a:p>
                      <a:pPr fontAlgn="base"/>
                      <a:r>
                        <a:rPr lang="en-IN" sz="1800" dirty="0">
                          <a:effectLst/>
                        </a:rPr>
                        <a:t>1,121</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109D1B"/>
                      </a:solidFill>
                      <a:prstDash val="solid"/>
                      <a:round/>
                      <a:headEnd type="none" w="med" len="med"/>
                      <a:tailEnd type="none" w="med" len="med"/>
                    </a:lnB>
                  </a:tcPr>
                </a:tc>
                <a:tc>
                  <a:txBody>
                    <a:bodyPr/>
                    <a:lstStyle/>
                    <a:p>
                      <a:pPr fontAlgn="base"/>
                      <a:r>
                        <a:rPr lang="en-IN" sz="1800" dirty="0">
                          <a:effectLst/>
                        </a:rPr>
                        <a:t>IBM presents the 1,121-qubit IBM Quantum Condor processor.</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10B01B"/>
                      </a:solidFill>
                      <a:prstDash val="solid"/>
                      <a:round/>
                      <a:headEnd type="none" w="med" len="med"/>
                      <a:tailEnd type="none" w="med" len="med"/>
                    </a:lnB>
                  </a:tcPr>
                </a:tc>
                <a:extLst>
                  <a:ext uri="{0D108BD9-81ED-4DB2-BD59-A6C34878D82A}">
                    <a16:rowId xmlns:a16="http://schemas.microsoft.com/office/drawing/2014/main" val="1176259877"/>
                  </a:ext>
                </a:extLst>
              </a:tr>
              <a:tr h="557015">
                <a:tc>
                  <a:txBody>
                    <a:bodyPr/>
                    <a:lstStyle/>
                    <a:p>
                      <a:pPr fontAlgn="base"/>
                      <a:endParaRPr lang="en-IN" sz="1800">
                        <a:effectLst/>
                      </a:endParaRPr>
                    </a:p>
                  </a:txBody>
                  <a:tcPr marL="10460" marR="10460" marT="7845" marB="7845" anchor="ctr">
                    <a:lnL w="7620" cap="flat" cmpd="sng" algn="ctr">
                      <a:solidFill>
                        <a:srgbClr val="10A71B"/>
                      </a:solidFill>
                      <a:prstDash val="solid"/>
                      <a:round/>
                      <a:headEnd type="none" w="med" len="med"/>
                      <a:tailEnd type="none" w="med" len="med"/>
                    </a:lnL>
                    <a:lnR w="7620" cap="flat" cmpd="sng" algn="ctr">
                      <a:solidFill>
                        <a:srgbClr val="109D1B"/>
                      </a:solidFill>
                      <a:prstDash val="solid"/>
                      <a:round/>
                      <a:headEnd type="none" w="med" len="med"/>
                      <a:tailEnd type="none" w="med" len="med"/>
                    </a:lnR>
                    <a:lnT w="7620" cap="flat" cmpd="sng" algn="ctr">
                      <a:solidFill>
                        <a:srgbClr val="10A71B"/>
                      </a:solidFill>
                      <a:prstDash val="solid"/>
                      <a:round/>
                      <a:headEnd type="none" w="med" len="med"/>
                      <a:tailEnd type="none" w="med" len="med"/>
                    </a:lnT>
                    <a:lnB w="7620" cap="flat" cmpd="sng" algn="ctr">
                      <a:solidFill>
                        <a:srgbClr val="10AC1B"/>
                      </a:solidFill>
                      <a:prstDash val="solid"/>
                      <a:round/>
                      <a:headEnd type="none" w="med" len="med"/>
                      <a:tailEnd type="none" w="med" len="med"/>
                    </a:lnB>
                  </a:tcPr>
                </a:tc>
                <a:tc>
                  <a:txBody>
                    <a:bodyPr/>
                    <a:lstStyle/>
                    <a:p>
                      <a:pPr fontAlgn="base"/>
                      <a:r>
                        <a:rPr lang="en-IN" sz="1800" dirty="0">
                          <a:effectLst/>
                        </a:rPr>
                        <a:t>1,305</a:t>
                      </a:r>
                    </a:p>
                  </a:txBody>
                  <a:tcPr marL="10460" marR="10460" marT="7845" marB="7845" anchor="ctr">
                    <a:lnL w="7620" cap="flat" cmpd="sng" algn="ctr">
                      <a:solidFill>
                        <a:srgbClr val="109D1B"/>
                      </a:solidFill>
                      <a:prstDash val="solid"/>
                      <a:round/>
                      <a:headEnd type="none" w="med" len="med"/>
                      <a:tailEnd type="none" w="med" len="med"/>
                    </a:lnL>
                    <a:lnR w="7620" cap="flat" cmpd="sng" algn="ctr">
                      <a:solidFill>
                        <a:srgbClr val="10B01B"/>
                      </a:solidFill>
                      <a:prstDash val="solid"/>
                      <a:round/>
                      <a:headEnd type="none" w="med" len="med"/>
                      <a:tailEnd type="none" w="med" len="med"/>
                    </a:lnR>
                    <a:lnT w="7620" cap="flat" cmpd="sng" algn="ctr">
                      <a:solidFill>
                        <a:srgbClr val="109D1B"/>
                      </a:solidFill>
                      <a:prstDash val="solid"/>
                      <a:round/>
                      <a:headEnd type="none" w="med" len="med"/>
                      <a:tailEnd type="none" w="med" len="med"/>
                    </a:lnT>
                    <a:lnB w="7620" cap="flat" cmpd="sng" algn="ctr">
                      <a:solidFill>
                        <a:srgbClr val="90B51B"/>
                      </a:solidFill>
                      <a:prstDash val="solid"/>
                      <a:round/>
                      <a:headEnd type="none" w="med" len="med"/>
                      <a:tailEnd type="none" w="med" len="med"/>
                    </a:lnB>
                  </a:tcPr>
                </a:tc>
                <a:tc>
                  <a:txBody>
                    <a:bodyPr/>
                    <a:lstStyle/>
                    <a:p>
                      <a:pPr fontAlgn="base"/>
                      <a:r>
                        <a:rPr lang="en-US" sz="1800" dirty="0">
                          <a:effectLst/>
                        </a:rPr>
                        <a:t>Researchers at TU Darmstadt demonstrate a 1,305-qubit </a:t>
                      </a:r>
                      <a:r>
                        <a:rPr lang="en-US" sz="1800" dirty="0" smtClean="0">
                          <a:effectLst/>
                        </a:rPr>
                        <a:t>array </a:t>
                      </a:r>
                      <a:r>
                        <a:rPr lang="en-US" sz="1800" dirty="0">
                          <a:effectLst/>
                        </a:rPr>
                        <a:t>based on optical tweezers.</a:t>
                      </a:r>
                    </a:p>
                  </a:txBody>
                  <a:tcPr marL="10460" marR="10460" marT="7845" marB="7845" anchor="ctr">
                    <a:lnL w="7620" cap="flat" cmpd="sng" algn="ctr">
                      <a:solidFill>
                        <a:srgbClr val="10B01B"/>
                      </a:solidFill>
                      <a:prstDash val="solid"/>
                      <a:round/>
                      <a:headEnd type="none" w="med" len="med"/>
                      <a:tailEnd type="none" w="med" len="med"/>
                    </a:lnL>
                    <a:lnR w="7620" cap="flat" cmpd="sng" algn="ctr">
                      <a:solidFill>
                        <a:srgbClr val="10B01B"/>
                      </a:solidFill>
                      <a:prstDash val="solid"/>
                      <a:round/>
                      <a:headEnd type="none" w="med" len="med"/>
                      <a:tailEnd type="none" w="med" len="med"/>
                    </a:lnR>
                    <a:lnT w="7620" cap="flat" cmpd="sng" algn="ctr">
                      <a:solidFill>
                        <a:srgbClr val="10B01B"/>
                      </a:solidFill>
                      <a:prstDash val="solid"/>
                      <a:round/>
                      <a:headEnd type="none" w="med" len="med"/>
                      <a:tailEnd type="none" w="med" len="med"/>
                    </a:lnT>
                    <a:lnB w="7620" cap="flat" cmpd="sng" algn="ctr">
                      <a:solidFill>
                        <a:srgbClr val="10991B"/>
                      </a:solidFill>
                      <a:prstDash val="solid"/>
                      <a:round/>
                      <a:headEnd type="none" w="med" len="med"/>
                      <a:tailEnd type="none" w="med" len="med"/>
                    </a:lnB>
                  </a:tcPr>
                </a:tc>
                <a:extLst>
                  <a:ext uri="{0D108BD9-81ED-4DB2-BD59-A6C34878D82A}">
                    <a16:rowId xmlns:a16="http://schemas.microsoft.com/office/drawing/2014/main" val="2531507104"/>
                  </a:ext>
                </a:extLst>
              </a:tr>
              <a:tr h="302331">
                <a:tc>
                  <a:txBody>
                    <a:bodyPr/>
                    <a:lstStyle/>
                    <a:p>
                      <a:pPr fontAlgn="base"/>
                      <a:endParaRPr lang="en-IN" sz="1800">
                        <a:effectLst/>
                      </a:endParaRPr>
                    </a:p>
                  </a:txBody>
                  <a:tcPr marL="10460" marR="10460" marT="7845" marB="7845" anchor="ctr">
                    <a:lnL w="7620" cap="flat" cmpd="sng" algn="ctr">
                      <a:solidFill>
                        <a:srgbClr val="10AC1B"/>
                      </a:solidFill>
                      <a:prstDash val="solid"/>
                      <a:round/>
                      <a:headEnd type="none" w="med" len="med"/>
                      <a:tailEnd type="none" w="med" len="med"/>
                    </a:lnL>
                    <a:lnR w="7620" cap="flat" cmpd="sng" algn="ctr">
                      <a:solidFill>
                        <a:srgbClr val="90B51B"/>
                      </a:solidFill>
                      <a:prstDash val="solid"/>
                      <a:round/>
                      <a:headEnd type="none" w="med" len="med"/>
                      <a:tailEnd type="none" w="med" len="med"/>
                    </a:lnR>
                    <a:lnT w="7620" cap="flat" cmpd="sng" algn="ctr">
                      <a:solidFill>
                        <a:srgbClr val="10AC1B"/>
                      </a:solidFill>
                      <a:prstDash val="solid"/>
                      <a:round/>
                      <a:headEnd type="none" w="med" len="med"/>
                      <a:tailEnd type="none" w="med" len="med"/>
                    </a:lnT>
                    <a:lnB w="7620" cap="flat" cmpd="sng" algn="ctr">
                      <a:solidFill>
                        <a:srgbClr val="90A01B"/>
                      </a:solidFill>
                      <a:prstDash val="solid"/>
                      <a:round/>
                      <a:headEnd type="none" w="med" len="med"/>
                      <a:tailEnd type="none" w="med" len="med"/>
                    </a:lnB>
                  </a:tcPr>
                </a:tc>
                <a:tc>
                  <a:txBody>
                    <a:bodyPr/>
                    <a:lstStyle/>
                    <a:p>
                      <a:pPr fontAlgn="base"/>
                      <a:r>
                        <a:rPr lang="en-IN" sz="1800" dirty="0">
                          <a:effectLst/>
                        </a:rPr>
                        <a:t>1,180</a:t>
                      </a:r>
                    </a:p>
                  </a:txBody>
                  <a:tcPr marL="10460" marR="10460" marT="7845" marB="7845" anchor="ctr">
                    <a:lnL w="7620" cap="flat" cmpd="sng" algn="ctr">
                      <a:solidFill>
                        <a:srgbClr val="90B51B"/>
                      </a:solidFill>
                      <a:prstDash val="solid"/>
                      <a:round/>
                      <a:headEnd type="none" w="med" len="med"/>
                      <a:tailEnd type="none" w="med" len="med"/>
                    </a:lnL>
                    <a:lnR w="7620" cap="flat" cmpd="sng" algn="ctr">
                      <a:solidFill>
                        <a:srgbClr val="10991B"/>
                      </a:solidFill>
                      <a:prstDash val="solid"/>
                      <a:round/>
                      <a:headEnd type="none" w="med" len="med"/>
                      <a:tailEnd type="none" w="med" len="med"/>
                    </a:lnR>
                    <a:lnT w="7620" cap="flat" cmpd="sng" algn="ctr">
                      <a:solidFill>
                        <a:srgbClr val="90B5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US" sz="1800" dirty="0">
                          <a:effectLst/>
                        </a:rPr>
                        <a:t>Atom Computing announces a 1,180-qubit array based on Rydberg atoms.</a:t>
                      </a:r>
                    </a:p>
                  </a:txBody>
                  <a:tcPr marL="10460" marR="10460" marT="7845" marB="7845" anchor="ctr">
                    <a:lnL w="7620" cap="flat" cmpd="sng" algn="ctr">
                      <a:solidFill>
                        <a:srgbClr val="10991B"/>
                      </a:solidFill>
                      <a:prstDash val="solid"/>
                      <a:round/>
                      <a:headEnd type="none" w="med" len="med"/>
                      <a:tailEnd type="none" w="med" len="med"/>
                    </a:lnL>
                    <a:lnR w="7620" cap="flat" cmpd="sng" algn="ctr">
                      <a:solidFill>
                        <a:srgbClr val="10991B"/>
                      </a:solidFill>
                      <a:prstDash val="solid"/>
                      <a:round/>
                      <a:headEnd type="none" w="med" len="med"/>
                      <a:tailEnd type="none" w="med" len="med"/>
                    </a:lnR>
                    <a:lnT w="7620" cap="flat" cmpd="sng" algn="ctr">
                      <a:solidFill>
                        <a:srgbClr val="10991B"/>
                      </a:solidFill>
                      <a:prstDash val="solid"/>
                      <a:round/>
                      <a:headEnd type="none" w="med" len="med"/>
                      <a:tailEnd type="none" w="med" len="med"/>
                    </a:lnT>
                    <a:lnB w="7620" cap="flat" cmpd="sng" algn="ctr">
                      <a:solidFill>
                        <a:srgbClr val="10AC1B"/>
                      </a:solidFill>
                      <a:prstDash val="solid"/>
                      <a:round/>
                      <a:headEnd type="none" w="med" len="med"/>
                      <a:tailEnd type="none" w="med" len="med"/>
                    </a:lnB>
                  </a:tcPr>
                </a:tc>
                <a:extLst>
                  <a:ext uri="{0D108BD9-81ED-4DB2-BD59-A6C34878D82A}">
                    <a16:rowId xmlns:a16="http://schemas.microsoft.com/office/drawing/2014/main" val="2008365556"/>
                  </a:ext>
                </a:extLst>
              </a:tr>
              <a:tr h="302331">
                <a:tc>
                  <a:txBody>
                    <a:bodyPr/>
                    <a:lstStyle/>
                    <a:p>
                      <a:pPr fontAlgn="base"/>
                      <a:r>
                        <a:rPr lang="en-IN" sz="1800">
                          <a:effectLst/>
                        </a:rPr>
                        <a:t>2024</a:t>
                      </a:r>
                    </a:p>
                  </a:txBody>
                  <a:tcPr marL="10460" marR="10460" marT="7845" marB="7845" anchor="ctr">
                    <a:lnL w="7620" cap="flat" cmpd="sng" algn="ctr">
                      <a:solidFill>
                        <a:srgbClr val="90A01B"/>
                      </a:solidFill>
                      <a:prstDash val="solid"/>
                      <a:round/>
                      <a:headEnd type="none" w="med" len="med"/>
                      <a:tailEnd type="none" w="med" len="med"/>
                    </a:lnL>
                    <a:lnR w="7620" cap="flat" cmpd="sng" algn="ctr">
                      <a:solidFill>
                        <a:srgbClr val="90B21B"/>
                      </a:solidFill>
                      <a:prstDash val="solid"/>
                      <a:round/>
                      <a:headEnd type="none" w="med" len="med"/>
                      <a:tailEnd type="none" w="med" len="med"/>
                    </a:lnR>
                    <a:lnT w="7620" cap="flat" cmpd="sng" algn="ctr">
                      <a:solidFill>
                        <a:srgbClr val="90A01B"/>
                      </a:solidFill>
                      <a:prstDash val="solid"/>
                      <a:round/>
                      <a:headEnd type="none" w="med" len="med"/>
                      <a:tailEnd type="none" w="med" len="med"/>
                    </a:lnT>
                    <a:lnB w="7620" cap="flat" cmpd="sng" algn="ctr">
                      <a:solidFill>
                        <a:srgbClr val="90A01B"/>
                      </a:solidFill>
                      <a:prstDash val="solid"/>
                      <a:round/>
                      <a:headEnd type="none" w="med" len="med"/>
                      <a:tailEnd type="none" w="med" len="med"/>
                    </a:lnB>
                  </a:tcPr>
                </a:tc>
                <a:tc>
                  <a:txBody>
                    <a:bodyPr/>
                    <a:lstStyle/>
                    <a:p>
                      <a:pPr fontAlgn="base"/>
                      <a:r>
                        <a:rPr lang="en-IN" sz="1800" dirty="0">
                          <a:effectLst/>
                        </a:rPr>
                        <a:t>Up to 8</a:t>
                      </a:r>
                    </a:p>
                  </a:txBody>
                  <a:tcPr marL="10460" marR="10460" marT="7845" marB="7845" anchor="ctr">
                    <a:lnL w="7620" cap="flat" cmpd="sng" algn="ctr">
                      <a:solidFill>
                        <a:srgbClr val="90B21B"/>
                      </a:solidFill>
                      <a:prstDash val="solid"/>
                      <a:round/>
                      <a:headEnd type="none" w="med" len="med"/>
                      <a:tailEnd type="none" w="med" len="med"/>
                    </a:lnL>
                    <a:lnR w="7620" cap="flat" cmpd="sng" algn="ctr">
                      <a:solidFill>
                        <a:srgbClr val="10AC1B"/>
                      </a:solidFill>
                      <a:prstDash val="solid"/>
                      <a:round/>
                      <a:headEnd type="none" w="med" len="med"/>
                      <a:tailEnd type="none" w="med" len="med"/>
                    </a:lnR>
                    <a:lnT w="7620" cap="flat" cmpd="sng" algn="ctr">
                      <a:solidFill>
                        <a:srgbClr val="90B21B"/>
                      </a:solidFill>
                      <a:prstDash val="solid"/>
                      <a:round/>
                      <a:headEnd type="none" w="med" len="med"/>
                      <a:tailEnd type="none" w="med" len="med"/>
                    </a:lnT>
                    <a:lnB w="7620" cap="flat" cmpd="sng" algn="ctr">
                      <a:solidFill>
                        <a:srgbClr val="90B21B"/>
                      </a:solidFill>
                      <a:prstDash val="solid"/>
                      <a:round/>
                      <a:headEnd type="none" w="med" len="med"/>
                      <a:tailEnd type="none" w="med" len="med"/>
                    </a:lnB>
                  </a:tcPr>
                </a:tc>
                <a:tc>
                  <a:txBody>
                    <a:bodyPr/>
                    <a:lstStyle/>
                    <a:p>
                      <a:pPr fontAlgn="base"/>
                      <a:r>
                        <a:rPr lang="en-US" sz="1800" dirty="0">
                          <a:effectLst/>
                        </a:rPr>
                        <a:t>Researchers fuse small quantum states into states with up to eight qubits.</a:t>
                      </a:r>
                    </a:p>
                  </a:txBody>
                  <a:tcPr marL="10460" marR="10460" marT="7845" marB="7845" anchor="ctr">
                    <a:lnL w="7620" cap="flat" cmpd="sng" algn="ctr">
                      <a:solidFill>
                        <a:srgbClr val="10AC1B"/>
                      </a:solidFill>
                      <a:prstDash val="solid"/>
                      <a:round/>
                      <a:headEnd type="none" w="med" len="med"/>
                      <a:tailEnd type="none" w="med" len="med"/>
                    </a:lnL>
                    <a:lnR w="7620" cap="flat" cmpd="sng" algn="ctr">
                      <a:solidFill>
                        <a:srgbClr val="10AC1B"/>
                      </a:solidFill>
                      <a:prstDash val="solid"/>
                      <a:round/>
                      <a:headEnd type="none" w="med" len="med"/>
                      <a:tailEnd type="none" w="med" len="med"/>
                    </a:lnR>
                    <a:lnT w="7620" cap="flat" cmpd="sng" algn="ctr">
                      <a:solidFill>
                        <a:srgbClr val="10AC1B"/>
                      </a:solidFill>
                      <a:prstDash val="solid"/>
                      <a:round/>
                      <a:headEnd type="none" w="med" len="med"/>
                      <a:tailEnd type="none" w="med" len="med"/>
                    </a:lnT>
                    <a:lnB w="7620" cap="flat" cmpd="sng" algn="ctr">
                      <a:solidFill>
                        <a:srgbClr val="10AC1B"/>
                      </a:solidFill>
                      <a:prstDash val="solid"/>
                      <a:round/>
                      <a:headEnd type="none" w="med" len="med"/>
                      <a:tailEnd type="none" w="med" len="med"/>
                    </a:lnB>
                  </a:tcPr>
                </a:tc>
                <a:extLst>
                  <a:ext uri="{0D108BD9-81ED-4DB2-BD59-A6C34878D82A}">
                    <a16:rowId xmlns:a16="http://schemas.microsoft.com/office/drawing/2014/main" val="1159591275"/>
                  </a:ext>
                </a:extLst>
              </a:tr>
            </a:tbl>
          </a:graphicData>
        </a:graphic>
      </p:graphicFrame>
    </p:spTree>
    <p:extLst>
      <p:ext uri="{BB962C8B-B14F-4D97-AF65-F5344CB8AC3E}">
        <p14:creationId xmlns:p14="http://schemas.microsoft.com/office/powerpoint/2010/main" val="427230589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20000"/>
              <a:lumOff val="80000"/>
            </a:schemeClr>
          </a:solidFill>
        </p:spPr>
        <p:txBody>
          <a:bodyPr/>
          <a:lstStyle/>
          <a:p>
            <a:r>
              <a:rPr lang="en-US" b="1" dirty="0"/>
              <a:t>Introduction to Quantum </a:t>
            </a:r>
            <a:r>
              <a:rPr lang="en-US" b="1" dirty="0" smtClean="0"/>
              <a:t>Algorithms</a:t>
            </a:r>
            <a:endParaRPr lang="en-IN" b="1" dirty="0"/>
          </a:p>
        </p:txBody>
      </p:sp>
      <p:sp>
        <p:nvSpPr>
          <p:cNvPr id="3" name="Subtitle 2"/>
          <p:cNvSpPr>
            <a:spLocks noGrp="1"/>
          </p:cNvSpPr>
          <p:nvPr>
            <p:ph type="subTitle" idx="1"/>
          </p:nvPr>
        </p:nvSpPr>
        <p:spPr/>
        <p:txBody>
          <a:bodyPr/>
          <a:lstStyle/>
          <a:p>
            <a:r>
              <a:rPr lang="en-US" dirty="0"/>
              <a:t>Dr. Thyagaraju G S </a:t>
            </a:r>
          </a:p>
          <a:p>
            <a:r>
              <a:rPr lang="en-US" dirty="0"/>
              <a:t>Professor and </a:t>
            </a:r>
            <a:r>
              <a:rPr lang="en-US" dirty="0" err="1"/>
              <a:t>HoD</a:t>
            </a:r>
            <a:r>
              <a:rPr lang="en-US" dirty="0"/>
              <a:t>, Department of CSE, </a:t>
            </a:r>
          </a:p>
          <a:p>
            <a:r>
              <a:rPr lang="en-US" dirty="0"/>
              <a:t>SDM Institute Of Technology, Ujire-574240</a:t>
            </a:r>
            <a:endParaRPr lang="en-IN" dirty="0"/>
          </a:p>
        </p:txBody>
      </p:sp>
    </p:spTree>
    <p:extLst>
      <p:ext uri="{BB962C8B-B14F-4D97-AF65-F5344CB8AC3E}">
        <p14:creationId xmlns:p14="http://schemas.microsoft.com/office/powerpoint/2010/main" val="343611141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Quantum Algorithms</a:t>
            </a:r>
            <a:endParaRPr lang="en-IN" b="1" dirty="0"/>
          </a:p>
        </p:txBody>
      </p:sp>
      <p:sp>
        <p:nvSpPr>
          <p:cNvPr id="3" name="Content Placeholder 2"/>
          <p:cNvSpPr>
            <a:spLocks noGrp="1"/>
          </p:cNvSpPr>
          <p:nvPr>
            <p:ph idx="1"/>
          </p:nvPr>
        </p:nvSpPr>
        <p:spPr/>
        <p:txBody>
          <a:bodyPr/>
          <a:lstStyle/>
          <a:p>
            <a:r>
              <a:rPr lang="en-US" dirty="0"/>
              <a:t>Quantum algorithms are procedures that run on quantum computers and take advantage of quantum mechanics' principles to solve problems more efficiently than classical algorithms. </a:t>
            </a:r>
            <a:endParaRPr lang="en-US" dirty="0" smtClean="0"/>
          </a:p>
          <a:p>
            <a:r>
              <a:rPr lang="en-US" dirty="0" smtClean="0"/>
              <a:t>These </a:t>
            </a:r>
            <a:r>
              <a:rPr lang="en-US" dirty="0"/>
              <a:t>algorithms utilize the unique properties of quantum bits (qubits), such as </a:t>
            </a:r>
            <a:r>
              <a:rPr lang="en-US" b="1" dirty="0"/>
              <a:t>superposition, entanglement, and interference</a:t>
            </a:r>
            <a:r>
              <a:rPr lang="en-US" dirty="0"/>
              <a:t>, to perform computations that are infeasible or extremely slow on classical computers.</a:t>
            </a:r>
            <a:endParaRPr lang="en-IN" dirty="0"/>
          </a:p>
        </p:txBody>
      </p:sp>
    </p:spTree>
    <p:extLst>
      <p:ext uri="{BB962C8B-B14F-4D97-AF65-F5344CB8AC3E}">
        <p14:creationId xmlns:p14="http://schemas.microsoft.com/office/powerpoint/2010/main" val="38414412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Types of Quantum Algorithms</a:t>
            </a:r>
          </a:p>
        </p:txBody>
      </p:sp>
      <p:sp>
        <p:nvSpPr>
          <p:cNvPr id="3" name="Content Placeholder 2"/>
          <p:cNvSpPr>
            <a:spLocks noGrp="1"/>
          </p:cNvSpPr>
          <p:nvPr>
            <p:ph idx="1"/>
          </p:nvPr>
        </p:nvSpPr>
        <p:spPr/>
        <p:txBody>
          <a:bodyPr/>
          <a:lstStyle/>
          <a:p>
            <a:pPr marL="514350" indent="-514350">
              <a:buFont typeface="+mj-lt"/>
              <a:buAutoNum type="arabicPeriod"/>
            </a:pPr>
            <a:r>
              <a:rPr lang="en-IN" b="1" dirty="0"/>
              <a:t>Quantum Search </a:t>
            </a:r>
            <a:r>
              <a:rPr lang="en-IN" b="1" dirty="0" smtClean="0"/>
              <a:t>Algorithms</a:t>
            </a:r>
            <a:endParaRPr lang="en-IN" dirty="0" smtClean="0"/>
          </a:p>
          <a:p>
            <a:pPr marL="514350" indent="-514350">
              <a:buFont typeface="+mj-lt"/>
              <a:buAutoNum type="arabicPeriod"/>
            </a:pPr>
            <a:r>
              <a:rPr lang="en-IN" b="1" dirty="0"/>
              <a:t>Quantum Factoring </a:t>
            </a:r>
            <a:r>
              <a:rPr lang="en-IN" b="1" dirty="0" smtClean="0"/>
              <a:t>Algorithms</a:t>
            </a:r>
          </a:p>
          <a:p>
            <a:pPr marL="514350" indent="-514350">
              <a:buFont typeface="+mj-lt"/>
              <a:buAutoNum type="arabicPeriod"/>
            </a:pPr>
            <a:r>
              <a:rPr lang="en-IN" b="1" dirty="0"/>
              <a:t>Quantum Simulation Algorithms</a:t>
            </a:r>
            <a:r>
              <a:rPr lang="en-IN" dirty="0" smtClean="0"/>
              <a:t>:</a:t>
            </a:r>
          </a:p>
          <a:p>
            <a:pPr marL="514350" indent="-514350">
              <a:buFont typeface="+mj-lt"/>
              <a:buAutoNum type="arabicPeriod"/>
            </a:pPr>
            <a:r>
              <a:rPr lang="en-IN" dirty="0"/>
              <a:t>Quantum Optimization </a:t>
            </a:r>
            <a:r>
              <a:rPr lang="en-IN" dirty="0" smtClean="0"/>
              <a:t>Algorithms</a:t>
            </a:r>
          </a:p>
          <a:p>
            <a:pPr marL="514350" indent="-514350">
              <a:buFont typeface="+mj-lt"/>
              <a:buAutoNum type="arabicPeriod"/>
            </a:pPr>
            <a:r>
              <a:rPr lang="en-IN" b="1" dirty="0"/>
              <a:t>Quantum Machine Learning Algorithms</a:t>
            </a:r>
            <a:r>
              <a:rPr lang="en-IN" dirty="0" smtClean="0"/>
              <a:t>:</a:t>
            </a:r>
          </a:p>
          <a:p>
            <a:pPr marL="514350" indent="-514350">
              <a:buFont typeface="+mj-lt"/>
              <a:buAutoNum type="arabicPeriod"/>
            </a:pPr>
            <a:r>
              <a:rPr lang="en-IN" b="1" dirty="0"/>
              <a:t>Quantum Fourier Transform (QFT</a:t>
            </a:r>
            <a:r>
              <a:rPr lang="en-IN" b="1" dirty="0" smtClean="0"/>
              <a:t>)</a:t>
            </a:r>
            <a:endParaRPr lang="en-IN" dirty="0" smtClean="0"/>
          </a:p>
          <a:p>
            <a:pPr marL="514350" indent="-514350">
              <a:buFont typeface="+mj-lt"/>
              <a:buAutoNum type="arabicPeriod"/>
            </a:pPr>
            <a:r>
              <a:rPr lang="en-IN" dirty="0"/>
              <a:t>Quantum Cryptography Algorithms</a:t>
            </a:r>
          </a:p>
        </p:txBody>
      </p:sp>
    </p:spTree>
    <p:extLst>
      <p:ext uri="{BB962C8B-B14F-4D97-AF65-F5344CB8AC3E}">
        <p14:creationId xmlns:p14="http://schemas.microsoft.com/office/powerpoint/2010/main" val="12311563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IN" b="1" dirty="0"/>
              <a:t> Quantum Factoring Algorithms</a:t>
            </a:r>
            <a:r>
              <a:rPr lang="en-IN" dirty="0"/>
              <a:t>:</a:t>
            </a:r>
          </a:p>
        </p:txBody>
      </p:sp>
      <p:sp>
        <p:nvSpPr>
          <p:cNvPr id="3" name="Content Placeholder 2"/>
          <p:cNvSpPr>
            <a:spLocks noGrp="1"/>
          </p:cNvSpPr>
          <p:nvPr>
            <p:ph idx="1"/>
          </p:nvPr>
        </p:nvSpPr>
        <p:spPr/>
        <p:txBody>
          <a:bodyPr/>
          <a:lstStyle/>
          <a:p>
            <a:r>
              <a:rPr lang="en-US" b="1" dirty="0"/>
              <a:t>Shor's Algorithm</a:t>
            </a:r>
            <a:r>
              <a:rPr lang="en-US" dirty="0"/>
              <a:t>: This algorithm can factor large integers exponentially faster than the best-known classical algorithms. It's particularly significant because it could potentially break widely used cryptographic systems like RSA, which relies on the difficulty of factoring large numbers.</a:t>
            </a:r>
            <a:endParaRPr lang="en-IN" dirty="0"/>
          </a:p>
        </p:txBody>
      </p:sp>
    </p:spTree>
    <p:extLst>
      <p:ext uri="{BB962C8B-B14F-4D97-AF65-F5344CB8AC3E}">
        <p14:creationId xmlns:p14="http://schemas.microsoft.com/office/powerpoint/2010/main" val="193912616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 Quantum </a:t>
            </a:r>
            <a:r>
              <a:rPr lang="en-IN" b="1" dirty="0"/>
              <a:t>Simulation Algorithms</a:t>
            </a:r>
            <a:r>
              <a:rPr lang="en-IN" dirty="0"/>
              <a:t>:</a:t>
            </a:r>
          </a:p>
        </p:txBody>
      </p:sp>
      <p:sp>
        <p:nvSpPr>
          <p:cNvPr id="3" name="Content Placeholder 2"/>
          <p:cNvSpPr>
            <a:spLocks noGrp="1"/>
          </p:cNvSpPr>
          <p:nvPr>
            <p:ph idx="1"/>
          </p:nvPr>
        </p:nvSpPr>
        <p:spPr/>
        <p:txBody>
          <a:bodyPr/>
          <a:lstStyle/>
          <a:p>
            <a:r>
              <a:rPr lang="en-US" b="1" dirty="0"/>
              <a:t>Quantum Simulations</a:t>
            </a:r>
            <a:r>
              <a:rPr lang="en-US" dirty="0"/>
              <a:t>: Quantum computers can simulate quantum systems much more efficiently than classical computers. Algorithms in this category are used to model molecular structures, chemical reactions, and other quantum systems, which has applications in materials science, chemistry, and drug discovery.</a:t>
            </a:r>
            <a:endParaRPr lang="en-IN" dirty="0"/>
          </a:p>
        </p:txBody>
      </p:sp>
    </p:spTree>
    <p:extLst>
      <p:ext uri="{BB962C8B-B14F-4D97-AF65-F5344CB8AC3E}">
        <p14:creationId xmlns:p14="http://schemas.microsoft.com/office/powerpoint/2010/main" val="1723782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IN" b="1" dirty="0"/>
              <a:t>Quantum Optimization Algorithms</a:t>
            </a:r>
            <a:r>
              <a:rPr lang="en-IN" dirty="0"/>
              <a:t>:</a:t>
            </a:r>
          </a:p>
        </p:txBody>
      </p:sp>
      <p:sp>
        <p:nvSpPr>
          <p:cNvPr id="3" name="Content Placeholder 2"/>
          <p:cNvSpPr>
            <a:spLocks noGrp="1"/>
          </p:cNvSpPr>
          <p:nvPr>
            <p:ph idx="1"/>
          </p:nvPr>
        </p:nvSpPr>
        <p:spPr/>
        <p:txBody>
          <a:bodyPr/>
          <a:lstStyle/>
          <a:p>
            <a:r>
              <a:rPr lang="en-US" b="1" dirty="0"/>
              <a:t>Quantum Approximate Optimization Algorithm (QAOA)</a:t>
            </a:r>
            <a:r>
              <a:rPr lang="en-US" dirty="0"/>
              <a:t>: This algorithm is used to solve combinatorial optimization problems by finding approximate solutions more efficiently than classical methods</a:t>
            </a:r>
            <a:r>
              <a:rPr lang="en-US" dirty="0" smtClean="0"/>
              <a:t>.</a:t>
            </a:r>
          </a:p>
          <a:p>
            <a:r>
              <a:rPr lang="en-US" b="1" dirty="0" err="1"/>
              <a:t>Variational</a:t>
            </a:r>
            <a:r>
              <a:rPr lang="en-US" b="1" dirty="0"/>
              <a:t> Quantum </a:t>
            </a:r>
            <a:r>
              <a:rPr lang="en-US" b="1" dirty="0" err="1"/>
              <a:t>Eigensolver</a:t>
            </a:r>
            <a:r>
              <a:rPr lang="en-US" b="1" dirty="0"/>
              <a:t> (VQE)</a:t>
            </a:r>
            <a:r>
              <a:rPr lang="en-US" dirty="0"/>
              <a:t>: VQE is used to find the ground state energy of a quantum system, which is crucial in quantum chemistry.</a:t>
            </a:r>
            <a:endParaRPr lang="en-IN" dirty="0"/>
          </a:p>
        </p:txBody>
      </p:sp>
    </p:spTree>
    <p:extLst>
      <p:ext uri="{BB962C8B-B14F-4D97-AF65-F5344CB8AC3E}">
        <p14:creationId xmlns:p14="http://schemas.microsoft.com/office/powerpoint/2010/main" val="344086355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5. </a:t>
            </a:r>
            <a:r>
              <a:rPr lang="en-IN" b="1" dirty="0"/>
              <a:t>Quantum Machine Learning Algorithms</a:t>
            </a:r>
          </a:p>
        </p:txBody>
      </p:sp>
      <p:sp>
        <p:nvSpPr>
          <p:cNvPr id="3" name="Content Placeholder 2"/>
          <p:cNvSpPr>
            <a:spLocks noGrp="1"/>
          </p:cNvSpPr>
          <p:nvPr>
            <p:ph idx="1"/>
          </p:nvPr>
        </p:nvSpPr>
        <p:spPr>
          <a:xfrm>
            <a:off x="838200" y="1825625"/>
            <a:ext cx="10515600" cy="2774950"/>
          </a:xfrm>
        </p:spPr>
        <p:txBody>
          <a:bodyPr/>
          <a:lstStyle/>
          <a:p>
            <a:r>
              <a:rPr lang="en-IN" b="1" dirty="0"/>
              <a:t>Quantum Support Vector Machine (QSVM)</a:t>
            </a:r>
            <a:r>
              <a:rPr lang="en-IN" dirty="0"/>
              <a:t>: An adaptation of classical support vector machines, QSVMs leverage quantum computing to classify data points more efficiently</a:t>
            </a:r>
            <a:r>
              <a:rPr lang="en-IN" dirty="0" smtClean="0"/>
              <a:t>.</a:t>
            </a:r>
          </a:p>
          <a:p>
            <a:r>
              <a:rPr lang="en-US" b="1" dirty="0"/>
              <a:t>Quantum Neural Networks (QNNs)</a:t>
            </a:r>
            <a:r>
              <a:rPr lang="en-US" dirty="0"/>
              <a:t>: These networks combine quantum computing with the principles of neural networks to potentially outperform classical neural networks in certain tasks.</a:t>
            </a:r>
            <a:endParaRPr lang="en-IN" dirty="0"/>
          </a:p>
        </p:txBody>
      </p:sp>
    </p:spTree>
    <p:extLst>
      <p:ext uri="{BB962C8B-B14F-4D97-AF65-F5344CB8AC3E}">
        <p14:creationId xmlns:p14="http://schemas.microsoft.com/office/powerpoint/2010/main" val="281104593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IN" b="1" dirty="0"/>
              <a:t>Quantum Fourier Transform (QFT)</a:t>
            </a:r>
            <a:r>
              <a:rPr lang="en-IN" dirty="0"/>
              <a:t>:</a:t>
            </a:r>
          </a:p>
        </p:txBody>
      </p:sp>
      <p:sp>
        <p:nvSpPr>
          <p:cNvPr id="3" name="Content Placeholder 2"/>
          <p:cNvSpPr>
            <a:spLocks noGrp="1"/>
          </p:cNvSpPr>
          <p:nvPr>
            <p:ph idx="1"/>
          </p:nvPr>
        </p:nvSpPr>
        <p:spPr/>
        <p:txBody>
          <a:bodyPr/>
          <a:lstStyle/>
          <a:p>
            <a:r>
              <a:rPr lang="en-US" b="1" dirty="0"/>
              <a:t>QFT</a:t>
            </a:r>
            <a:r>
              <a:rPr lang="en-US" dirty="0"/>
              <a:t> is a quantum version of the discrete Fourier transform and is a crucial component of several quantum algorithms, including Shor's algorithm. It is used for transforming quantum states into their frequency components, which is essential in solving problems related to periodicity and number theory.</a:t>
            </a:r>
            <a:endParaRPr lang="en-IN" dirty="0"/>
          </a:p>
        </p:txBody>
      </p:sp>
    </p:spTree>
    <p:extLst>
      <p:ext uri="{BB962C8B-B14F-4D97-AF65-F5344CB8AC3E}">
        <p14:creationId xmlns:p14="http://schemas.microsoft.com/office/powerpoint/2010/main" val="809988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7. Quantum </a:t>
            </a:r>
            <a:r>
              <a:rPr lang="en-IN" b="1" dirty="0"/>
              <a:t>Cryptography Algorithms</a:t>
            </a:r>
            <a:r>
              <a:rPr lang="en-IN" dirty="0"/>
              <a:t>:</a:t>
            </a:r>
          </a:p>
        </p:txBody>
      </p:sp>
      <p:sp>
        <p:nvSpPr>
          <p:cNvPr id="3" name="Content Placeholder 2"/>
          <p:cNvSpPr>
            <a:spLocks noGrp="1"/>
          </p:cNvSpPr>
          <p:nvPr>
            <p:ph idx="1"/>
          </p:nvPr>
        </p:nvSpPr>
        <p:spPr/>
        <p:txBody>
          <a:bodyPr/>
          <a:lstStyle/>
          <a:p>
            <a:r>
              <a:rPr lang="en-US" b="1" dirty="0"/>
              <a:t>Quantum Key Distribution (QKD)</a:t>
            </a:r>
            <a:r>
              <a:rPr lang="en-US" dirty="0"/>
              <a:t>: QKD uses quantum mechanics to create secure communication channels, ensuring that any eavesdropping attempts can be detected. The most famous QKD protocol is BB84.</a:t>
            </a:r>
            <a:endParaRPr lang="en-IN" dirty="0"/>
          </a:p>
        </p:txBody>
      </p:sp>
    </p:spTree>
    <p:extLst>
      <p:ext uri="{BB962C8B-B14F-4D97-AF65-F5344CB8AC3E}">
        <p14:creationId xmlns:p14="http://schemas.microsoft.com/office/powerpoint/2010/main" val="129927904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smtClean="0"/>
              <a:t>1.</a:t>
            </a:r>
            <a:r>
              <a:rPr lang="en-IN" b="1" dirty="0"/>
              <a:t> Quantum Search Algorithms</a:t>
            </a:r>
            <a:r>
              <a:rPr lang="en-IN" dirty="0"/>
              <a:t>:</a:t>
            </a:r>
          </a:p>
        </p:txBody>
      </p:sp>
      <p:sp>
        <p:nvSpPr>
          <p:cNvPr id="3" name="Content Placeholder 2"/>
          <p:cNvSpPr>
            <a:spLocks noGrp="1"/>
          </p:cNvSpPr>
          <p:nvPr>
            <p:ph idx="1"/>
          </p:nvPr>
        </p:nvSpPr>
        <p:spPr/>
        <p:txBody>
          <a:bodyPr/>
          <a:lstStyle/>
          <a:p>
            <a:r>
              <a:rPr lang="en-IN" b="1" dirty="0"/>
              <a:t>Grover's Algorithm</a:t>
            </a:r>
            <a:r>
              <a:rPr lang="en-IN" dirty="0"/>
              <a:t>: One of the most famous quantum algorithms, Grover's algorithm provides a </a:t>
            </a:r>
            <a:r>
              <a:rPr lang="en-IN" b="1" dirty="0"/>
              <a:t>quadratic speedup for unstructured</a:t>
            </a:r>
            <a:r>
              <a:rPr lang="en-IN" dirty="0"/>
              <a:t> search problems. </a:t>
            </a:r>
            <a:endParaRPr lang="en-IN" dirty="0" smtClean="0"/>
          </a:p>
          <a:p>
            <a:r>
              <a:rPr lang="en-IN" dirty="0" smtClean="0"/>
              <a:t>For </a:t>
            </a:r>
            <a:r>
              <a:rPr lang="en-IN" dirty="0"/>
              <a:t>example, if a classical algorithm needs </a:t>
            </a:r>
            <a:r>
              <a:rPr lang="en-IN" dirty="0" smtClean="0"/>
              <a:t>N </a:t>
            </a:r>
            <a:r>
              <a:rPr lang="en-IN" dirty="0"/>
              <a:t>steps to search a list of </a:t>
            </a:r>
            <a:r>
              <a:rPr lang="en-IN" dirty="0" smtClean="0"/>
              <a:t>N </a:t>
            </a:r>
            <a:r>
              <a:rPr lang="en-IN" dirty="0"/>
              <a:t>items, Grover's algorithm can do it in </a:t>
            </a:r>
            <a:r>
              <a:rPr lang="en-IN" b="1" dirty="0" err="1" smtClean="0"/>
              <a:t>sqrt</a:t>
            </a:r>
            <a:r>
              <a:rPr lang="en-IN" b="1" dirty="0" smtClean="0"/>
              <a:t>(N)​</a:t>
            </a:r>
            <a:r>
              <a:rPr lang="en-IN" dirty="0" smtClean="0"/>
              <a:t> </a:t>
            </a:r>
            <a:r>
              <a:rPr lang="en-IN" dirty="0"/>
              <a:t>steps.</a:t>
            </a:r>
          </a:p>
        </p:txBody>
      </p:sp>
    </p:spTree>
    <p:extLst>
      <p:ext uri="{BB962C8B-B14F-4D97-AF65-F5344CB8AC3E}">
        <p14:creationId xmlns:p14="http://schemas.microsoft.com/office/powerpoint/2010/main" val="2477625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Topics : </a:t>
            </a:r>
            <a:endParaRPr lang="en-IN" b="1"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b="1" dirty="0" smtClean="0"/>
              <a:t>Introduction to Quantum Computing</a:t>
            </a:r>
          </a:p>
          <a:p>
            <a:pPr marL="971550" lvl="1" indent="-514350">
              <a:buFont typeface="+mj-lt"/>
              <a:buAutoNum type="arabicPeriod"/>
            </a:pPr>
            <a:r>
              <a:rPr lang="en-US" b="1" dirty="0" smtClean="0"/>
              <a:t>Why </a:t>
            </a:r>
            <a:r>
              <a:rPr lang="en-US" b="1" dirty="0"/>
              <a:t>Quantum Computing?</a:t>
            </a:r>
          </a:p>
          <a:p>
            <a:pPr marL="971550" lvl="1" indent="-514350">
              <a:buFont typeface="+mj-lt"/>
              <a:buAutoNum type="arabicPeriod"/>
            </a:pPr>
            <a:r>
              <a:rPr lang="en-US" b="1" dirty="0" smtClean="0"/>
              <a:t>What </a:t>
            </a:r>
            <a:r>
              <a:rPr lang="en-US" b="1" dirty="0"/>
              <a:t>is Quantum Computing ?</a:t>
            </a:r>
          </a:p>
          <a:p>
            <a:pPr marL="971550" lvl="1" indent="-514350">
              <a:buFont typeface="+mj-lt"/>
              <a:buAutoNum type="arabicPeriod"/>
            </a:pPr>
            <a:r>
              <a:rPr lang="en-IN" b="1" dirty="0"/>
              <a:t>Fundamental Principles of Quantum Computing</a:t>
            </a:r>
          </a:p>
          <a:p>
            <a:pPr marL="514350" indent="-514350">
              <a:buFont typeface="+mj-lt"/>
              <a:buAutoNum type="arabicPeriod"/>
            </a:pPr>
            <a:r>
              <a:rPr lang="en-IN" b="1" dirty="0" smtClean="0"/>
              <a:t>Qubits</a:t>
            </a:r>
          </a:p>
          <a:p>
            <a:pPr marL="514350" indent="-514350">
              <a:buFont typeface="+mj-lt"/>
              <a:buAutoNum type="arabicPeriod"/>
            </a:pPr>
            <a:r>
              <a:rPr lang="en-US" b="1" smtClean="0"/>
              <a:t>Introduction to </a:t>
            </a:r>
            <a:r>
              <a:rPr lang="en-US" b="1" dirty="0"/>
              <a:t>Python Qiskit</a:t>
            </a:r>
            <a:endParaRPr lang="en-IN" b="1" dirty="0"/>
          </a:p>
          <a:p>
            <a:pPr marL="514350" indent="-514350">
              <a:buFont typeface="+mj-lt"/>
              <a:buAutoNum type="arabicPeriod"/>
            </a:pPr>
            <a:r>
              <a:rPr lang="en-IN" b="1" dirty="0" smtClean="0"/>
              <a:t>Quantum Gates </a:t>
            </a:r>
            <a:r>
              <a:rPr lang="en-IN" b="1" dirty="0"/>
              <a:t>and  </a:t>
            </a:r>
            <a:r>
              <a:rPr lang="en-IN" b="1" dirty="0" smtClean="0"/>
              <a:t>Quantum Circuits</a:t>
            </a:r>
            <a:endParaRPr lang="en-IN" b="1" dirty="0"/>
          </a:p>
          <a:p>
            <a:pPr marL="514350" indent="-514350">
              <a:buFont typeface="+mj-lt"/>
              <a:buAutoNum type="arabicPeriod"/>
            </a:pPr>
            <a:r>
              <a:rPr lang="en-IN" b="1" dirty="0" smtClean="0"/>
              <a:t>Introduction </a:t>
            </a:r>
            <a:r>
              <a:rPr lang="en-IN" b="1" dirty="0"/>
              <a:t>to Quantum Algorithms</a:t>
            </a:r>
          </a:p>
          <a:p>
            <a:pPr marL="514350" indent="-514350">
              <a:buFont typeface="+mj-lt"/>
              <a:buAutoNum type="arabicPeriod"/>
            </a:pPr>
            <a:r>
              <a:rPr lang="en-US" b="1" dirty="0" smtClean="0"/>
              <a:t>Future Directions and Research Opportunities</a:t>
            </a:r>
            <a:endParaRPr lang="en-IN" b="1" dirty="0"/>
          </a:p>
          <a:p>
            <a:pPr marL="0" indent="0">
              <a:buNone/>
            </a:pPr>
            <a:endParaRPr lang="en-IN" dirty="0"/>
          </a:p>
        </p:txBody>
      </p:sp>
    </p:spTree>
    <p:extLst>
      <p:ext uri="{BB962C8B-B14F-4D97-AF65-F5344CB8AC3E}">
        <p14:creationId xmlns:p14="http://schemas.microsoft.com/office/powerpoint/2010/main" val="647151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Challenges and </a:t>
            </a:r>
            <a:r>
              <a:rPr lang="en-IN" b="1" dirty="0" smtClean="0"/>
              <a:t>Considerations</a:t>
            </a:r>
            <a:endParaRPr lang="en-IN" b="1" dirty="0"/>
          </a:p>
        </p:txBody>
      </p:sp>
      <p:sp>
        <p:nvSpPr>
          <p:cNvPr id="3" name="Content Placeholder 2"/>
          <p:cNvSpPr>
            <a:spLocks noGrp="1"/>
          </p:cNvSpPr>
          <p:nvPr>
            <p:ph idx="1"/>
          </p:nvPr>
        </p:nvSpPr>
        <p:spPr/>
        <p:txBody>
          <a:bodyPr/>
          <a:lstStyle/>
          <a:p>
            <a:r>
              <a:rPr lang="en-US" b="1" dirty="0"/>
              <a:t>Decoherence</a:t>
            </a:r>
            <a:r>
              <a:rPr lang="en-US" dirty="0"/>
              <a:t>: Quantum systems are sensitive to their environment, and maintaining coherence is critical for reliable computations.</a:t>
            </a:r>
          </a:p>
          <a:p>
            <a:r>
              <a:rPr lang="en-US" b="1" dirty="0"/>
              <a:t>Error Correction</a:t>
            </a:r>
            <a:r>
              <a:rPr lang="en-US" dirty="0"/>
              <a:t>: Quantum computations are prone to errors, necessitating the development of quantum error correction codes and fault-tolerant techniques.</a:t>
            </a:r>
          </a:p>
          <a:p>
            <a:r>
              <a:rPr lang="en-US" b="1" dirty="0"/>
              <a:t>Scalability</a:t>
            </a:r>
            <a:r>
              <a:rPr lang="en-US" dirty="0"/>
              <a:t>: As quantum computers grow in size and complexity, challenges related to maintaining qubit coherence and reducing noise become increasingly significant.</a:t>
            </a:r>
          </a:p>
          <a:p>
            <a:endParaRPr lang="en-IN" dirty="0"/>
          </a:p>
        </p:txBody>
      </p:sp>
    </p:spTree>
    <p:extLst>
      <p:ext uri="{BB962C8B-B14F-4D97-AF65-F5344CB8AC3E}">
        <p14:creationId xmlns:p14="http://schemas.microsoft.com/office/powerpoint/2010/main" val="100590041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a:solidFill>
            <a:schemeClr val="accent2">
              <a:lumMod val="20000"/>
              <a:lumOff val="80000"/>
            </a:schemeClr>
          </a:solidFill>
        </p:spPr>
        <p:txBody>
          <a:bodyPr/>
          <a:lstStyle/>
          <a:p>
            <a:r>
              <a:rPr lang="en-US" dirty="0" smtClean="0"/>
              <a:t>Grover’s Algorithm</a:t>
            </a:r>
            <a:endParaRPr lang="en-IN" dirty="0"/>
          </a:p>
        </p:txBody>
      </p:sp>
      <p:sp>
        <p:nvSpPr>
          <p:cNvPr id="3" name="Content Placeholder 2"/>
          <p:cNvSpPr>
            <a:spLocks noGrp="1"/>
          </p:cNvSpPr>
          <p:nvPr>
            <p:ph idx="1"/>
          </p:nvPr>
        </p:nvSpPr>
        <p:spPr>
          <a:xfrm>
            <a:off x="909426" y="1500641"/>
            <a:ext cx="10515600" cy="1803983"/>
          </a:xfrm>
        </p:spPr>
        <p:txBody>
          <a:bodyPr/>
          <a:lstStyle/>
          <a:p>
            <a:r>
              <a:rPr lang="en-US" dirty="0"/>
              <a:t>Grover's algorithm is a quantum algorithm that provides a significant speedup for searching an unsorted database or solving unstructured search problems. It is particularly known for its quadratic speedup compared to classical algorithms</a:t>
            </a:r>
            <a:r>
              <a:rPr lang="en-US" dirty="0" smtClean="0"/>
              <a:t>.</a:t>
            </a:r>
          </a:p>
          <a:p>
            <a:endParaRPr lang="en-IN" dirty="0"/>
          </a:p>
        </p:txBody>
      </p:sp>
      <p:pic>
        <p:nvPicPr>
          <p:cNvPr id="4" name="Picture 3"/>
          <p:cNvPicPr>
            <a:picLocks noChangeAspect="1"/>
          </p:cNvPicPr>
          <p:nvPr/>
        </p:nvPicPr>
        <p:blipFill>
          <a:blip r:embed="rId2"/>
          <a:stretch>
            <a:fillRect/>
          </a:stretch>
        </p:blipFill>
        <p:spPr>
          <a:xfrm>
            <a:off x="1066423" y="3629608"/>
            <a:ext cx="10358603" cy="1950098"/>
          </a:xfrm>
          <a:prstGeom prst="rect">
            <a:avLst/>
          </a:prstGeom>
        </p:spPr>
      </p:pic>
    </p:spTree>
    <p:extLst>
      <p:ext uri="{BB962C8B-B14F-4D97-AF65-F5344CB8AC3E}">
        <p14:creationId xmlns:p14="http://schemas.microsoft.com/office/powerpoint/2010/main" val="18879439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992643"/>
          </a:xfrm>
          <a:solidFill>
            <a:schemeClr val="accent2">
              <a:lumMod val="20000"/>
              <a:lumOff val="80000"/>
            </a:schemeClr>
          </a:solidFill>
        </p:spPr>
        <p:txBody>
          <a:bodyPr/>
          <a:lstStyle/>
          <a:p>
            <a:r>
              <a:rPr lang="en-IN" dirty="0"/>
              <a:t>Steps of Grover's Algorithm</a:t>
            </a:r>
          </a:p>
        </p:txBody>
      </p:sp>
      <p:pic>
        <p:nvPicPr>
          <p:cNvPr id="5" name="Picture 4"/>
          <p:cNvPicPr>
            <a:picLocks noChangeAspect="1"/>
          </p:cNvPicPr>
          <p:nvPr/>
        </p:nvPicPr>
        <p:blipFill>
          <a:blip r:embed="rId2"/>
          <a:stretch>
            <a:fillRect/>
          </a:stretch>
        </p:blipFill>
        <p:spPr>
          <a:xfrm>
            <a:off x="838199" y="1544089"/>
            <a:ext cx="11000617" cy="2150833"/>
          </a:xfrm>
          <a:prstGeom prst="rect">
            <a:avLst/>
          </a:prstGeom>
        </p:spPr>
      </p:pic>
      <p:pic>
        <p:nvPicPr>
          <p:cNvPr id="6" name="Picture 5"/>
          <p:cNvPicPr>
            <a:picLocks noChangeAspect="1"/>
          </p:cNvPicPr>
          <p:nvPr/>
        </p:nvPicPr>
        <p:blipFill>
          <a:blip r:embed="rId3"/>
          <a:stretch>
            <a:fillRect/>
          </a:stretch>
        </p:blipFill>
        <p:spPr>
          <a:xfrm>
            <a:off x="838199" y="3881243"/>
            <a:ext cx="10461192" cy="1558504"/>
          </a:xfrm>
          <a:prstGeom prst="rect">
            <a:avLst/>
          </a:prstGeom>
        </p:spPr>
      </p:pic>
    </p:spTree>
    <p:extLst>
      <p:ext uri="{BB962C8B-B14F-4D97-AF65-F5344CB8AC3E}">
        <p14:creationId xmlns:p14="http://schemas.microsoft.com/office/powerpoint/2010/main" val="38401343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1241081"/>
          </a:xfrm>
          <a:solidFill>
            <a:schemeClr val="accent2">
              <a:lumMod val="20000"/>
              <a:lumOff val="80000"/>
            </a:schemeClr>
          </a:solidFill>
        </p:spPr>
        <p:txBody>
          <a:bodyPr/>
          <a:lstStyle/>
          <a:p>
            <a:r>
              <a:rPr lang="en-IN" dirty="0"/>
              <a:t>Steps of Grover's Algorithm</a:t>
            </a:r>
          </a:p>
        </p:txBody>
      </p:sp>
      <p:pic>
        <p:nvPicPr>
          <p:cNvPr id="2" name="Picture 1"/>
          <p:cNvPicPr>
            <a:picLocks noChangeAspect="1"/>
          </p:cNvPicPr>
          <p:nvPr/>
        </p:nvPicPr>
        <p:blipFill>
          <a:blip r:embed="rId2"/>
          <a:stretch>
            <a:fillRect/>
          </a:stretch>
        </p:blipFill>
        <p:spPr>
          <a:xfrm>
            <a:off x="838199" y="1606206"/>
            <a:ext cx="10533235" cy="1892774"/>
          </a:xfrm>
          <a:prstGeom prst="rect">
            <a:avLst/>
          </a:prstGeom>
        </p:spPr>
      </p:pic>
      <p:pic>
        <p:nvPicPr>
          <p:cNvPr id="3" name="Picture 2"/>
          <p:cNvPicPr>
            <a:picLocks noChangeAspect="1"/>
          </p:cNvPicPr>
          <p:nvPr/>
        </p:nvPicPr>
        <p:blipFill>
          <a:blip r:embed="rId3"/>
          <a:stretch>
            <a:fillRect/>
          </a:stretch>
        </p:blipFill>
        <p:spPr>
          <a:xfrm>
            <a:off x="838199" y="3698805"/>
            <a:ext cx="10442511" cy="1862239"/>
          </a:xfrm>
          <a:prstGeom prst="rect">
            <a:avLst/>
          </a:prstGeom>
        </p:spPr>
      </p:pic>
    </p:spTree>
    <p:extLst>
      <p:ext uri="{BB962C8B-B14F-4D97-AF65-F5344CB8AC3E}">
        <p14:creationId xmlns:p14="http://schemas.microsoft.com/office/powerpoint/2010/main" val="24286587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a:t>Example: Searching a Database</a:t>
            </a:r>
          </a:p>
        </p:txBody>
      </p:sp>
      <p:sp>
        <p:nvSpPr>
          <p:cNvPr id="4" name="Content Placeholder 3"/>
          <p:cNvSpPr>
            <a:spLocks noGrp="1"/>
          </p:cNvSpPr>
          <p:nvPr>
            <p:ph idx="1"/>
          </p:nvPr>
        </p:nvSpPr>
        <p:spPr/>
        <p:txBody>
          <a:bodyPr/>
          <a:lstStyle/>
          <a:p>
            <a:r>
              <a:rPr lang="en-US" dirty="0"/>
              <a:t>Here's an implementation of Grover's Algorithm using </a:t>
            </a:r>
            <a:r>
              <a:rPr lang="en-US" dirty="0" err="1"/>
              <a:t>Qiskit</a:t>
            </a:r>
            <a:r>
              <a:rPr lang="en-US" dirty="0"/>
              <a:t> to search for a marked state in an unsorted database. </a:t>
            </a:r>
            <a:endParaRPr lang="en-US" dirty="0" smtClean="0"/>
          </a:p>
          <a:p>
            <a:r>
              <a:rPr lang="en-US" dirty="0" smtClean="0"/>
              <a:t>The </a:t>
            </a:r>
            <a:r>
              <a:rPr lang="en-US" dirty="0"/>
              <a:t>example circuit is designed to find the state |11⟩ out of the four possible states |00⟩, |01⟩, |10⟩, and |11⟩ using Grover's algorithm.</a:t>
            </a:r>
            <a:endParaRPr lang="en-IN" dirty="0"/>
          </a:p>
        </p:txBody>
      </p:sp>
    </p:spTree>
    <p:extLst>
      <p:ext uri="{BB962C8B-B14F-4D97-AF65-F5344CB8AC3E}">
        <p14:creationId xmlns:p14="http://schemas.microsoft.com/office/powerpoint/2010/main" val="57027562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9675" y="409153"/>
            <a:ext cx="11812649" cy="6039693"/>
          </a:xfrm>
          <a:prstGeom prst="rect">
            <a:avLst/>
          </a:prstGeom>
        </p:spPr>
      </p:pic>
    </p:spTree>
    <p:extLst>
      <p:ext uri="{BB962C8B-B14F-4D97-AF65-F5344CB8AC3E}">
        <p14:creationId xmlns:p14="http://schemas.microsoft.com/office/powerpoint/2010/main" val="30979598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4897" y="1209390"/>
            <a:ext cx="7563906" cy="4077269"/>
          </a:xfrm>
          <a:prstGeom prst="rect">
            <a:avLst/>
          </a:prstGeom>
        </p:spPr>
      </p:pic>
    </p:spTree>
    <p:extLst>
      <p:ext uri="{BB962C8B-B14F-4D97-AF65-F5344CB8AC3E}">
        <p14:creationId xmlns:p14="http://schemas.microsoft.com/office/powerpoint/2010/main" val="6281226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6519" y="1333207"/>
            <a:ext cx="10478962" cy="4191585"/>
          </a:xfrm>
          <a:prstGeom prst="rect">
            <a:avLst/>
          </a:prstGeom>
        </p:spPr>
      </p:pic>
    </p:spTree>
    <p:extLst>
      <p:ext uri="{BB962C8B-B14F-4D97-AF65-F5344CB8AC3E}">
        <p14:creationId xmlns:p14="http://schemas.microsoft.com/office/powerpoint/2010/main" val="159364582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3187" y="0"/>
            <a:ext cx="10393225" cy="3362794"/>
          </a:xfrm>
          <a:prstGeom prst="rect">
            <a:avLst/>
          </a:prstGeom>
        </p:spPr>
      </p:pic>
      <p:pic>
        <p:nvPicPr>
          <p:cNvPr id="3" name="Picture 2"/>
          <p:cNvPicPr>
            <a:picLocks noChangeAspect="1"/>
          </p:cNvPicPr>
          <p:nvPr/>
        </p:nvPicPr>
        <p:blipFill>
          <a:blip r:embed="rId3"/>
          <a:stretch>
            <a:fillRect/>
          </a:stretch>
        </p:blipFill>
        <p:spPr>
          <a:xfrm>
            <a:off x="3057524" y="3290112"/>
            <a:ext cx="6124575" cy="3421175"/>
          </a:xfrm>
          <a:prstGeom prst="rect">
            <a:avLst/>
          </a:prstGeom>
        </p:spPr>
      </p:pic>
    </p:spTree>
    <p:extLst>
      <p:ext uri="{BB962C8B-B14F-4D97-AF65-F5344CB8AC3E}">
        <p14:creationId xmlns:p14="http://schemas.microsoft.com/office/powerpoint/2010/main" val="90802889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pPr algn="ctr"/>
            <a:r>
              <a:rPr lang="en-US" b="1" dirty="0" smtClean="0"/>
              <a:t>Quiz 5</a:t>
            </a:r>
            <a:endParaRPr lang="en-IN" b="1"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310970797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20000"/>
              <a:lumOff val="80000"/>
            </a:schemeClr>
          </a:solidFill>
        </p:spPr>
        <p:txBody>
          <a:bodyPr>
            <a:normAutofit fontScale="90000"/>
          </a:bodyPr>
          <a:lstStyle/>
          <a:p>
            <a:r>
              <a:rPr lang="en-US" b="1" dirty="0"/>
              <a:t>Future Directions and Research Opportunities in Quantum Computing</a:t>
            </a:r>
            <a:endParaRPr lang="en-IN" b="1" dirty="0"/>
          </a:p>
        </p:txBody>
      </p:sp>
      <p:sp>
        <p:nvSpPr>
          <p:cNvPr id="3" name="Subtitle 2"/>
          <p:cNvSpPr>
            <a:spLocks noGrp="1"/>
          </p:cNvSpPr>
          <p:nvPr>
            <p:ph type="subTitle" idx="1"/>
          </p:nvPr>
        </p:nvSpPr>
        <p:spPr/>
        <p:txBody>
          <a:bodyPr/>
          <a:lstStyle/>
          <a:p>
            <a:r>
              <a:rPr lang="en-US" dirty="0"/>
              <a:t>Dr. Thyagaraju G S </a:t>
            </a:r>
          </a:p>
          <a:p>
            <a:r>
              <a:rPr lang="en-US" dirty="0"/>
              <a:t>Professor and </a:t>
            </a:r>
            <a:r>
              <a:rPr lang="en-US" dirty="0" err="1"/>
              <a:t>HoD</a:t>
            </a:r>
            <a:r>
              <a:rPr lang="en-US" dirty="0"/>
              <a:t>, Department of CSE, </a:t>
            </a:r>
          </a:p>
          <a:p>
            <a:r>
              <a:rPr lang="en-US" dirty="0"/>
              <a:t>SDM Institute Of Technology, Ujire-574240</a:t>
            </a:r>
            <a:endParaRPr lang="en-IN" dirty="0"/>
          </a:p>
        </p:txBody>
      </p:sp>
    </p:spTree>
    <p:extLst>
      <p:ext uri="{BB962C8B-B14F-4D97-AF65-F5344CB8AC3E}">
        <p14:creationId xmlns:p14="http://schemas.microsoft.com/office/powerpoint/2010/main" val="959364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2. Quantum Register</a:t>
            </a:r>
            <a:endParaRPr lang="en-IN" b="1" dirty="0"/>
          </a:p>
        </p:txBody>
      </p:sp>
      <p:sp>
        <p:nvSpPr>
          <p:cNvPr id="3" name="Content Placeholder 2"/>
          <p:cNvSpPr>
            <a:spLocks noGrp="1"/>
          </p:cNvSpPr>
          <p:nvPr>
            <p:ph idx="1"/>
          </p:nvPr>
        </p:nvSpPr>
        <p:spPr>
          <a:xfrm>
            <a:off x="838200" y="1825625"/>
            <a:ext cx="4629539" cy="4351338"/>
          </a:xfrm>
        </p:spPr>
        <p:txBody>
          <a:bodyPr/>
          <a:lstStyle/>
          <a:p>
            <a:r>
              <a:rPr lang="en-US" dirty="0"/>
              <a:t>A quantum register is a system comprising multiple </a:t>
            </a:r>
            <a:r>
              <a:rPr lang="en-US" u="sng" dirty="0"/>
              <a:t>qubits</a:t>
            </a:r>
            <a:r>
              <a:rPr lang="en-US" dirty="0"/>
              <a:t>, serving as the quantum analogue of the </a:t>
            </a:r>
            <a:r>
              <a:rPr lang="en-US" u="sng" dirty="0"/>
              <a:t>classical processor register</a:t>
            </a:r>
            <a:r>
              <a:rPr lang="en-US" dirty="0" smtClean="0"/>
              <a:t>.</a:t>
            </a:r>
          </a:p>
          <a:p>
            <a:endParaRPr lang="en-IN" dirty="0"/>
          </a:p>
        </p:txBody>
      </p:sp>
      <p:pic>
        <p:nvPicPr>
          <p:cNvPr id="3074" name="Picture 2" descr="WILL QUANTUM COMPUTERS TRANSFORM THE NEXT CENTURY? — Stee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10" y="2254833"/>
            <a:ext cx="5404434" cy="2802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439025" y="5133975"/>
            <a:ext cx="3409950" cy="369332"/>
          </a:xfrm>
          <a:prstGeom prst="rect">
            <a:avLst/>
          </a:prstGeom>
          <a:noFill/>
        </p:spPr>
        <p:txBody>
          <a:bodyPr wrap="square" rtlCol="0">
            <a:spAutoFit/>
          </a:bodyPr>
          <a:lstStyle/>
          <a:p>
            <a:r>
              <a:rPr lang="en-US" dirty="0" smtClean="0"/>
              <a:t>Source: Google Images</a:t>
            </a:r>
            <a:endParaRPr lang="en-IN" dirty="0"/>
          </a:p>
        </p:txBody>
      </p:sp>
    </p:spTree>
    <p:extLst>
      <p:ext uri="{BB962C8B-B14F-4D97-AF65-F5344CB8AC3E}">
        <p14:creationId xmlns:p14="http://schemas.microsoft.com/office/powerpoint/2010/main" val="2272032818"/>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Key areas</a:t>
            </a:r>
            <a:endParaRPr lang="en-IN" b="1"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IN" dirty="0"/>
              <a:t>Quantum </a:t>
            </a:r>
            <a:r>
              <a:rPr lang="en-IN" dirty="0" smtClean="0"/>
              <a:t>Algorithms</a:t>
            </a:r>
          </a:p>
          <a:p>
            <a:pPr marL="514350" indent="-514350">
              <a:buFont typeface="+mj-lt"/>
              <a:buAutoNum type="arabicPeriod"/>
            </a:pPr>
            <a:r>
              <a:rPr lang="en-IN" dirty="0"/>
              <a:t>Quantum Error </a:t>
            </a:r>
            <a:r>
              <a:rPr lang="en-IN" dirty="0" smtClean="0"/>
              <a:t>Correction</a:t>
            </a:r>
          </a:p>
          <a:p>
            <a:pPr marL="514350" indent="-514350">
              <a:buFont typeface="+mj-lt"/>
              <a:buAutoNum type="arabicPeriod"/>
            </a:pPr>
            <a:r>
              <a:rPr lang="en-IN" dirty="0"/>
              <a:t>Quantum Hardware </a:t>
            </a:r>
            <a:r>
              <a:rPr lang="en-IN" dirty="0" smtClean="0"/>
              <a:t>Development</a:t>
            </a:r>
          </a:p>
          <a:p>
            <a:pPr marL="514350" indent="-514350">
              <a:buFont typeface="+mj-lt"/>
              <a:buAutoNum type="arabicPeriod"/>
            </a:pPr>
            <a:r>
              <a:rPr lang="en-IN" dirty="0"/>
              <a:t>Quantum Communication and </a:t>
            </a:r>
            <a:r>
              <a:rPr lang="en-IN" dirty="0" smtClean="0"/>
              <a:t>Cryptography</a:t>
            </a:r>
          </a:p>
          <a:p>
            <a:pPr marL="514350" indent="-514350">
              <a:buFont typeface="+mj-lt"/>
              <a:buAutoNum type="arabicPeriod"/>
            </a:pPr>
            <a:r>
              <a:rPr lang="en-IN" dirty="0"/>
              <a:t>Quantum </a:t>
            </a:r>
            <a:r>
              <a:rPr lang="en-IN" dirty="0" smtClean="0"/>
              <a:t>Simulation</a:t>
            </a:r>
          </a:p>
          <a:p>
            <a:pPr marL="514350" indent="-514350">
              <a:buFont typeface="+mj-lt"/>
              <a:buAutoNum type="arabicPeriod"/>
            </a:pPr>
            <a:r>
              <a:rPr lang="en-IN" dirty="0"/>
              <a:t>Quantum Machine </a:t>
            </a:r>
            <a:r>
              <a:rPr lang="en-IN" dirty="0" smtClean="0"/>
              <a:t>Learning</a:t>
            </a:r>
          </a:p>
          <a:p>
            <a:pPr marL="514350" indent="-514350">
              <a:buFont typeface="+mj-lt"/>
              <a:buAutoNum type="arabicPeriod"/>
            </a:pPr>
            <a:r>
              <a:rPr lang="en-IN" dirty="0"/>
              <a:t>Topological Quantum </a:t>
            </a:r>
            <a:r>
              <a:rPr lang="en-IN" dirty="0" smtClean="0"/>
              <a:t>Computing</a:t>
            </a:r>
          </a:p>
          <a:p>
            <a:pPr marL="514350" indent="-514350">
              <a:buFont typeface="+mj-lt"/>
              <a:buAutoNum type="arabicPeriod"/>
            </a:pPr>
            <a:r>
              <a:rPr lang="en-IN" dirty="0"/>
              <a:t>Quantum Metrology and </a:t>
            </a:r>
            <a:r>
              <a:rPr lang="en-IN" dirty="0" smtClean="0"/>
              <a:t>Sensing</a:t>
            </a:r>
          </a:p>
          <a:p>
            <a:pPr marL="514350" indent="-514350">
              <a:buFont typeface="+mj-lt"/>
              <a:buAutoNum type="arabicPeriod"/>
            </a:pPr>
            <a:r>
              <a:rPr lang="en-IN" dirty="0"/>
              <a:t>Quantum Ethics and </a:t>
            </a:r>
            <a:r>
              <a:rPr lang="en-IN" dirty="0" smtClean="0"/>
              <a:t>Governance</a:t>
            </a:r>
          </a:p>
          <a:p>
            <a:pPr marL="514350" indent="-514350">
              <a:buFont typeface="+mj-lt"/>
              <a:buAutoNum type="arabicPeriod"/>
            </a:pPr>
            <a:r>
              <a:rPr lang="en-US" dirty="0"/>
              <a:t>Quantum Education and Workforce Development</a:t>
            </a:r>
            <a:endParaRPr lang="en-IN" dirty="0"/>
          </a:p>
        </p:txBody>
      </p:sp>
    </p:spTree>
    <p:extLst>
      <p:ext uri="{BB962C8B-B14F-4D97-AF65-F5344CB8AC3E}">
        <p14:creationId xmlns:p14="http://schemas.microsoft.com/office/powerpoint/2010/main" val="37615809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smtClean="0"/>
              <a:t>1. </a:t>
            </a:r>
            <a:r>
              <a:rPr lang="en-IN" b="1" dirty="0" smtClean="0"/>
              <a:t>Quantum </a:t>
            </a:r>
            <a:r>
              <a:rPr lang="en-IN" b="1" dirty="0"/>
              <a:t>Algorithms</a:t>
            </a:r>
          </a:p>
        </p:txBody>
      </p:sp>
      <p:sp>
        <p:nvSpPr>
          <p:cNvPr id="3" name="Content Placeholder 2"/>
          <p:cNvSpPr>
            <a:spLocks noGrp="1"/>
          </p:cNvSpPr>
          <p:nvPr>
            <p:ph idx="1"/>
          </p:nvPr>
        </p:nvSpPr>
        <p:spPr>
          <a:xfrm>
            <a:off x="922175" y="2562743"/>
            <a:ext cx="10515600" cy="2289175"/>
          </a:xfrm>
        </p:spPr>
        <p:txBody>
          <a:bodyPr>
            <a:normAutofit/>
          </a:bodyPr>
          <a:lstStyle/>
          <a:p>
            <a:r>
              <a:rPr lang="en-IN" b="1" dirty="0"/>
              <a:t>New Algorithms </a:t>
            </a:r>
            <a:r>
              <a:rPr lang="en-IN" b="1" dirty="0" smtClean="0"/>
              <a:t>Development</a:t>
            </a:r>
          </a:p>
          <a:p>
            <a:pPr lvl="1"/>
            <a:r>
              <a:rPr lang="en-IN" dirty="0" smtClean="0"/>
              <a:t>Focus </a:t>
            </a:r>
            <a:r>
              <a:rPr lang="en-IN" dirty="0"/>
              <a:t>on optimization, machine learning, </a:t>
            </a:r>
            <a:r>
              <a:rPr lang="en-IN" dirty="0" smtClean="0"/>
              <a:t>cryptography</a:t>
            </a:r>
          </a:p>
          <a:p>
            <a:r>
              <a:rPr lang="en-IN" b="1" dirty="0" smtClean="0"/>
              <a:t>Hybrid </a:t>
            </a:r>
            <a:r>
              <a:rPr lang="en-IN" b="1" dirty="0"/>
              <a:t>Classical-Quantum </a:t>
            </a:r>
            <a:r>
              <a:rPr lang="en-IN" b="1" dirty="0" smtClean="0"/>
              <a:t>Algorithms</a:t>
            </a:r>
          </a:p>
          <a:p>
            <a:pPr lvl="1"/>
            <a:r>
              <a:rPr lang="en-IN" dirty="0" smtClean="0"/>
              <a:t>Benefits </a:t>
            </a:r>
            <a:r>
              <a:rPr lang="en-IN" dirty="0"/>
              <a:t>of combining classical and quantum computing</a:t>
            </a:r>
          </a:p>
        </p:txBody>
      </p:sp>
    </p:spTree>
    <p:extLst>
      <p:ext uri="{BB962C8B-B14F-4D97-AF65-F5344CB8AC3E}">
        <p14:creationId xmlns:p14="http://schemas.microsoft.com/office/powerpoint/2010/main" val="233559362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a:t>2. </a:t>
            </a:r>
            <a:r>
              <a:rPr lang="en-IN" b="1" dirty="0"/>
              <a:t>Quantum Error Correction</a:t>
            </a:r>
          </a:p>
        </p:txBody>
      </p:sp>
      <p:sp>
        <p:nvSpPr>
          <p:cNvPr id="3" name="Content Placeholder 2"/>
          <p:cNvSpPr>
            <a:spLocks noGrp="1"/>
          </p:cNvSpPr>
          <p:nvPr>
            <p:ph idx="1"/>
          </p:nvPr>
        </p:nvSpPr>
        <p:spPr>
          <a:xfrm>
            <a:off x="922175" y="2562743"/>
            <a:ext cx="10515600" cy="2289175"/>
          </a:xfrm>
        </p:spPr>
        <p:txBody>
          <a:bodyPr>
            <a:normAutofit/>
          </a:bodyPr>
          <a:lstStyle/>
          <a:p>
            <a:r>
              <a:rPr lang="en-IN" b="1" dirty="0"/>
              <a:t>Improving Error Correction </a:t>
            </a:r>
            <a:r>
              <a:rPr lang="en-IN" b="1" dirty="0" smtClean="0"/>
              <a:t>Codes</a:t>
            </a:r>
          </a:p>
          <a:p>
            <a:pPr lvl="1"/>
            <a:r>
              <a:rPr lang="en-IN" dirty="0" smtClean="0"/>
              <a:t>Importance </a:t>
            </a:r>
            <a:r>
              <a:rPr lang="en-IN" dirty="0"/>
              <a:t>of mitigating quantum </a:t>
            </a:r>
            <a:r>
              <a:rPr lang="en-IN" dirty="0" smtClean="0"/>
              <a:t>noise</a:t>
            </a:r>
          </a:p>
          <a:p>
            <a:r>
              <a:rPr lang="en-IN" b="1" dirty="0" smtClean="0"/>
              <a:t>Fault-Tolerant </a:t>
            </a:r>
            <a:r>
              <a:rPr lang="en-IN" b="1" dirty="0"/>
              <a:t>Quantum </a:t>
            </a:r>
            <a:r>
              <a:rPr lang="en-IN" b="1" dirty="0" smtClean="0"/>
              <a:t>Computing</a:t>
            </a:r>
          </a:p>
          <a:p>
            <a:pPr lvl="1"/>
            <a:r>
              <a:rPr lang="en-IN" dirty="0" smtClean="0"/>
              <a:t>Steps </a:t>
            </a:r>
            <a:r>
              <a:rPr lang="en-IN" dirty="0"/>
              <a:t>toward reliable quantum computation</a:t>
            </a:r>
          </a:p>
        </p:txBody>
      </p:sp>
    </p:spTree>
    <p:extLst>
      <p:ext uri="{BB962C8B-B14F-4D97-AF65-F5344CB8AC3E}">
        <p14:creationId xmlns:p14="http://schemas.microsoft.com/office/powerpoint/2010/main" val="427982742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smtClean="0"/>
              <a:t>3. </a:t>
            </a:r>
            <a:r>
              <a:rPr lang="en-IN" b="1" dirty="0"/>
              <a:t>Quantum Hardware Development</a:t>
            </a:r>
          </a:p>
        </p:txBody>
      </p:sp>
      <p:sp>
        <p:nvSpPr>
          <p:cNvPr id="5" name="Rectangle 2"/>
          <p:cNvSpPr>
            <a:spLocks noGrp="1" noChangeArrowheads="1"/>
          </p:cNvSpPr>
          <p:nvPr>
            <p:ph idx="1"/>
          </p:nvPr>
        </p:nvSpPr>
        <p:spPr bwMode="auto">
          <a:xfrm>
            <a:off x="922338" y="2358751"/>
            <a:ext cx="9359997" cy="269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14300" marR="0" lvl="0" fontAlgn="base">
              <a:spcBef>
                <a:spcPct val="0"/>
              </a:spcBef>
              <a:spcAft>
                <a:spcPct val="0"/>
              </a:spcAft>
              <a:buClrTx/>
              <a:buSzTx/>
              <a:tabLst/>
            </a:pPr>
            <a:r>
              <a:rPr lang="en-US" altLang="en-US" b="1" dirty="0"/>
              <a:t>Scalability of Quantum Processors</a:t>
            </a:r>
          </a:p>
          <a:p>
            <a:pPr marL="571500" lvl="1" fontAlgn="base">
              <a:spcBef>
                <a:spcPct val="0"/>
              </a:spcBef>
              <a:spcAft>
                <a:spcPct val="0"/>
              </a:spcAft>
            </a:pPr>
            <a:r>
              <a:rPr lang="en-US" altLang="en-US" sz="2800" dirty="0"/>
              <a:t>Challenges and research focus</a:t>
            </a:r>
          </a:p>
          <a:p>
            <a:pPr marL="114300" marR="0" lvl="0" fontAlgn="base">
              <a:spcBef>
                <a:spcPct val="0"/>
              </a:spcBef>
              <a:spcAft>
                <a:spcPct val="0"/>
              </a:spcAft>
              <a:buClrTx/>
              <a:buSzTx/>
              <a:tabLst/>
            </a:pPr>
            <a:r>
              <a:rPr lang="en-US" altLang="en-US" b="1" dirty="0"/>
              <a:t>Exploring Qubit Technologies</a:t>
            </a:r>
          </a:p>
          <a:p>
            <a:pPr marL="571500" lvl="1" fontAlgn="base">
              <a:spcBef>
                <a:spcPct val="0"/>
              </a:spcBef>
              <a:spcAft>
                <a:spcPct val="0"/>
              </a:spcAft>
            </a:pPr>
            <a:r>
              <a:rPr lang="en-US" altLang="en-US" sz="2800" dirty="0"/>
              <a:t>Superconducting, trapped ions, topological qubits</a:t>
            </a:r>
          </a:p>
          <a:p>
            <a:pPr marL="114300" marR="0" lvl="0" fontAlgn="base">
              <a:spcBef>
                <a:spcPct val="0"/>
              </a:spcBef>
              <a:spcAft>
                <a:spcPct val="0"/>
              </a:spcAft>
              <a:buClrTx/>
              <a:buSzTx/>
              <a:tabLst/>
            </a:pPr>
            <a:r>
              <a:rPr lang="en-US" altLang="en-US" b="1" dirty="0"/>
              <a:t>Quantum Interconnects</a:t>
            </a:r>
          </a:p>
          <a:p>
            <a:pPr marL="571500" lvl="1" fontAlgn="base">
              <a:spcBef>
                <a:spcPct val="0"/>
              </a:spcBef>
              <a:spcAft>
                <a:spcPct val="0"/>
              </a:spcAft>
            </a:pPr>
            <a:r>
              <a:rPr lang="en-US" altLang="en-US" sz="2800" dirty="0"/>
              <a:t>Connecting multiple quantum processors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949466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4. </a:t>
            </a:r>
            <a:r>
              <a:rPr lang="en-IN" b="1" dirty="0"/>
              <a:t>Quantum Communication and Cryptography</a:t>
            </a:r>
          </a:p>
        </p:txBody>
      </p:sp>
      <p:sp>
        <p:nvSpPr>
          <p:cNvPr id="4" name="Content Placeholder 3"/>
          <p:cNvSpPr>
            <a:spLocks noGrp="1"/>
          </p:cNvSpPr>
          <p:nvPr>
            <p:ph idx="1"/>
          </p:nvPr>
        </p:nvSpPr>
        <p:spPr>
          <a:xfrm>
            <a:off x="838200" y="2469438"/>
            <a:ext cx="10515600" cy="2634408"/>
          </a:xfrm>
        </p:spPr>
        <p:txBody>
          <a:bodyPr/>
          <a:lstStyle/>
          <a:p>
            <a:r>
              <a:rPr lang="en-US" b="1" dirty="0"/>
              <a:t>Quantum </a:t>
            </a:r>
            <a:r>
              <a:rPr lang="en-US" b="1" dirty="0" smtClean="0"/>
              <a:t>Internet</a:t>
            </a:r>
          </a:p>
          <a:p>
            <a:pPr lvl="1"/>
            <a:r>
              <a:rPr lang="en-US" dirty="0" smtClean="0"/>
              <a:t>Secure </a:t>
            </a:r>
            <a:r>
              <a:rPr lang="en-US" dirty="0"/>
              <a:t>long-distance </a:t>
            </a:r>
            <a:r>
              <a:rPr lang="en-US" dirty="0" smtClean="0"/>
              <a:t>communication</a:t>
            </a:r>
          </a:p>
          <a:p>
            <a:r>
              <a:rPr lang="en-US" b="1" dirty="0" smtClean="0"/>
              <a:t>Quantum </a:t>
            </a:r>
            <a:r>
              <a:rPr lang="en-US" b="1" dirty="0"/>
              <a:t>Key Distribution (QKD</a:t>
            </a:r>
            <a:r>
              <a:rPr lang="en-US" b="1" dirty="0" smtClean="0"/>
              <a:t>)</a:t>
            </a:r>
          </a:p>
          <a:p>
            <a:pPr lvl="1"/>
            <a:r>
              <a:rPr lang="en-US" dirty="0" smtClean="0"/>
              <a:t>Integration </a:t>
            </a:r>
            <a:r>
              <a:rPr lang="en-US" dirty="0"/>
              <a:t>with classical networks</a:t>
            </a:r>
            <a:endParaRPr lang="en-IN" dirty="0"/>
          </a:p>
        </p:txBody>
      </p:sp>
    </p:spTree>
    <p:extLst>
      <p:ext uri="{BB962C8B-B14F-4D97-AF65-F5344CB8AC3E}">
        <p14:creationId xmlns:p14="http://schemas.microsoft.com/office/powerpoint/2010/main" val="277895921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5. </a:t>
            </a:r>
            <a:r>
              <a:rPr lang="en-IN" b="1" dirty="0"/>
              <a:t>Quantum Simulation</a:t>
            </a:r>
          </a:p>
        </p:txBody>
      </p:sp>
      <p:sp>
        <p:nvSpPr>
          <p:cNvPr id="3" name="Content Placeholder 2"/>
          <p:cNvSpPr>
            <a:spLocks noGrp="1"/>
          </p:cNvSpPr>
          <p:nvPr>
            <p:ph idx="1"/>
          </p:nvPr>
        </p:nvSpPr>
        <p:spPr/>
        <p:txBody>
          <a:bodyPr/>
          <a:lstStyle/>
          <a:p>
            <a:r>
              <a:rPr lang="en-US" b="1" dirty="0"/>
              <a:t>Simulating Complex </a:t>
            </a:r>
            <a:r>
              <a:rPr lang="en-US" b="1" dirty="0" smtClean="0"/>
              <a:t>Systems</a:t>
            </a:r>
          </a:p>
          <a:p>
            <a:pPr lvl="1"/>
            <a:r>
              <a:rPr lang="en-US" dirty="0" smtClean="0"/>
              <a:t>Applications </a:t>
            </a:r>
            <a:r>
              <a:rPr lang="en-US" dirty="0"/>
              <a:t>in materials science, chemistry, drug </a:t>
            </a:r>
            <a:r>
              <a:rPr lang="en-US" dirty="0" smtClean="0"/>
              <a:t>discovery</a:t>
            </a:r>
          </a:p>
          <a:p>
            <a:r>
              <a:rPr lang="en-US" b="1" dirty="0" smtClean="0"/>
              <a:t>Digital </a:t>
            </a:r>
            <a:r>
              <a:rPr lang="en-US" b="1" dirty="0"/>
              <a:t>vs. Analog </a:t>
            </a:r>
            <a:r>
              <a:rPr lang="en-US" b="1" dirty="0" smtClean="0"/>
              <a:t>Simulations</a:t>
            </a:r>
          </a:p>
          <a:p>
            <a:pPr lvl="1"/>
            <a:r>
              <a:rPr lang="en-US" dirty="0" smtClean="0"/>
              <a:t>Comparison </a:t>
            </a:r>
            <a:r>
              <a:rPr lang="en-US" dirty="0"/>
              <a:t>of approaches</a:t>
            </a:r>
            <a:endParaRPr lang="en-IN" dirty="0"/>
          </a:p>
        </p:txBody>
      </p:sp>
    </p:spTree>
    <p:extLst>
      <p:ext uri="{BB962C8B-B14F-4D97-AF65-F5344CB8AC3E}">
        <p14:creationId xmlns:p14="http://schemas.microsoft.com/office/powerpoint/2010/main" val="27853304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6. </a:t>
            </a:r>
            <a:r>
              <a:rPr lang="en-IN" b="1" dirty="0"/>
              <a:t>Quantum Machine Learning</a:t>
            </a:r>
          </a:p>
        </p:txBody>
      </p:sp>
      <p:sp>
        <p:nvSpPr>
          <p:cNvPr id="3" name="Content Placeholder 2"/>
          <p:cNvSpPr>
            <a:spLocks noGrp="1"/>
          </p:cNvSpPr>
          <p:nvPr>
            <p:ph idx="1"/>
          </p:nvPr>
        </p:nvSpPr>
        <p:spPr>
          <a:xfrm>
            <a:off x="987490" y="2609396"/>
            <a:ext cx="10515600" cy="2494448"/>
          </a:xfrm>
        </p:spPr>
        <p:txBody>
          <a:bodyPr/>
          <a:lstStyle/>
          <a:p>
            <a:r>
              <a:rPr lang="en-IN" b="1" dirty="0"/>
              <a:t>Quantum-enhanced Machine </a:t>
            </a:r>
            <a:r>
              <a:rPr lang="en-IN" b="1" dirty="0" smtClean="0"/>
              <a:t>Learning</a:t>
            </a:r>
          </a:p>
          <a:p>
            <a:pPr lvl="1"/>
            <a:r>
              <a:rPr lang="en-IN" dirty="0" smtClean="0"/>
              <a:t>Advantages </a:t>
            </a:r>
            <a:r>
              <a:rPr lang="en-IN" dirty="0"/>
              <a:t>for large datasets, complex </a:t>
            </a:r>
            <a:r>
              <a:rPr lang="en-IN" dirty="0" smtClean="0"/>
              <a:t>problems</a:t>
            </a:r>
          </a:p>
          <a:p>
            <a:r>
              <a:rPr lang="en-IN" b="1" dirty="0" err="1" smtClean="0"/>
              <a:t>Variational</a:t>
            </a:r>
            <a:r>
              <a:rPr lang="en-IN" b="1" dirty="0" smtClean="0"/>
              <a:t> </a:t>
            </a:r>
            <a:r>
              <a:rPr lang="en-IN" b="1" dirty="0"/>
              <a:t>Quantum </a:t>
            </a:r>
            <a:r>
              <a:rPr lang="en-IN" b="1" dirty="0" smtClean="0"/>
              <a:t>Algorithms</a:t>
            </a:r>
          </a:p>
          <a:p>
            <a:pPr lvl="1"/>
            <a:r>
              <a:rPr lang="en-IN" dirty="0" smtClean="0"/>
              <a:t>Optimization </a:t>
            </a:r>
            <a:r>
              <a:rPr lang="en-IN" dirty="0"/>
              <a:t>of machine learning models</a:t>
            </a:r>
          </a:p>
        </p:txBody>
      </p:sp>
    </p:spTree>
    <p:extLst>
      <p:ext uri="{BB962C8B-B14F-4D97-AF65-F5344CB8AC3E}">
        <p14:creationId xmlns:p14="http://schemas.microsoft.com/office/powerpoint/2010/main" val="157267051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7</a:t>
            </a:r>
            <a:r>
              <a:rPr lang="en-IN" b="1" dirty="0"/>
              <a:t>. Topological Quantum Computing</a:t>
            </a:r>
          </a:p>
        </p:txBody>
      </p:sp>
      <p:sp>
        <p:nvSpPr>
          <p:cNvPr id="3" name="Content Placeholder 2"/>
          <p:cNvSpPr>
            <a:spLocks noGrp="1"/>
          </p:cNvSpPr>
          <p:nvPr>
            <p:ph idx="1"/>
          </p:nvPr>
        </p:nvSpPr>
        <p:spPr>
          <a:xfrm>
            <a:off x="922176" y="2534751"/>
            <a:ext cx="10515600" cy="2307836"/>
          </a:xfrm>
        </p:spPr>
        <p:txBody>
          <a:bodyPr/>
          <a:lstStyle/>
          <a:p>
            <a:r>
              <a:rPr lang="en-US" b="1" dirty="0"/>
              <a:t>Topological </a:t>
            </a:r>
            <a:r>
              <a:rPr lang="en-US" b="1" dirty="0" smtClean="0"/>
              <a:t>Qubits</a:t>
            </a:r>
          </a:p>
          <a:p>
            <a:pPr lvl="1"/>
            <a:r>
              <a:rPr lang="en-US" dirty="0" smtClean="0"/>
              <a:t>Error </a:t>
            </a:r>
            <a:r>
              <a:rPr lang="en-US" dirty="0"/>
              <a:t>resistance and </a:t>
            </a:r>
            <a:r>
              <a:rPr lang="en-US" dirty="0" smtClean="0"/>
              <a:t>stability</a:t>
            </a:r>
          </a:p>
          <a:p>
            <a:r>
              <a:rPr lang="en-US" b="1" dirty="0" err="1" smtClean="0"/>
              <a:t>Majorana</a:t>
            </a:r>
            <a:r>
              <a:rPr lang="en-US" b="1" dirty="0" smtClean="0"/>
              <a:t> Fermions</a:t>
            </a:r>
          </a:p>
          <a:p>
            <a:pPr lvl="1"/>
            <a:r>
              <a:rPr lang="en-US" dirty="0" smtClean="0"/>
              <a:t>Research </a:t>
            </a:r>
            <a:r>
              <a:rPr lang="en-US" dirty="0"/>
              <a:t>in creating protected qubits</a:t>
            </a:r>
            <a:endParaRPr lang="en-IN" dirty="0"/>
          </a:p>
        </p:txBody>
      </p:sp>
    </p:spTree>
    <p:extLst>
      <p:ext uri="{BB962C8B-B14F-4D97-AF65-F5344CB8AC3E}">
        <p14:creationId xmlns:p14="http://schemas.microsoft.com/office/powerpoint/2010/main" val="220101865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8. </a:t>
            </a:r>
            <a:r>
              <a:rPr lang="en-IN" b="1" dirty="0"/>
              <a:t>Quantum Metrology and Sensing</a:t>
            </a:r>
          </a:p>
        </p:txBody>
      </p:sp>
      <p:sp>
        <p:nvSpPr>
          <p:cNvPr id="3" name="Content Placeholder 2"/>
          <p:cNvSpPr>
            <a:spLocks noGrp="1"/>
          </p:cNvSpPr>
          <p:nvPr>
            <p:ph idx="1"/>
          </p:nvPr>
        </p:nvSpPr>
        <p:spPr>
          <a:xfrm>
            <a:off x="838200" y="1825625"/>
            <a:ext cx="10515600" cy="2233191"/>
          </a:xfrm>
        </p:spPr>
        <p:txBody>
          <a:bodyPr/>
          <a:lstStyle/>
          <a:p>
            <a:r>
              <a:rPr lang="en-US" b="1" dirty="0"/>
              <a:t>High-Precision </a:t>
            </a:r>
            <a:r>
              <a:rPr lang="en-US" b="1" dirty="0" smtClean="0"/>
              <a:t>Measurements</a:t>
            </a:r>
          </a:p>
          <a:p>
            <a:pPr lvl="1"/>
            <a:r>
              <a:rPr lang="en-US" dirty="0" smtClean="0"/>
              <a:t>Leveraging </a:t>
            </a:r>
            <a:r>
              <a:rPr lang="en-US" dirty="0"/>
              <a:t>quantum properties for </a:t>
            </a:r>
            <a:r>
              <a:rPr lang="en-US" dirty="0" smtClean="0"/>
              <a:t>accuracy</a:t>
            </a:r>
          </a:p>
          <a:p>
            <a:r>
              <a:rPr lang="en-US" b="1" dirty="0" smtClean="0"/>
              <a:t>Applications </a:t>
            </a:r>
            <a:r>
              <a:rPr lang="en-US" b="1" dirty="0"/>
              <a:t>in Medicine and Environmental </a:t>
            </a:r>
            <a:r>
              <a:rPr lang="en-US" b="1" dirty="0" smtClean="0"/>
              <a:t>Science</a:t>
            </a:r>
          </a:p>
          <a:p>
            <a:pPr lvl="1"/>
            <a:r>
              <a:rPr lang="en-US" dirty="0" smtClean="0"/>
              <a:t>Early </a:t>
            </a:r>
            <a:r>
              <a:rPr lang="en-US" dirty="0"/>
              <a:t>disease detection, environmental monitoring</a:t>
            </a:r>
            <a:endParaRPr lang="en-IN" dirty="0"/>
          </a:p>
        </p:txBody>
      </p:sp>
    </p:spTree>
    <p:extLst>
      <p:ext uri="{BB962C8B-B14F-4D97-AF65-F5344CB8AC3E}">
        <p14:creationId xmlns:p14="http://schemas.microsoft.com/office/powerpoint/2010/main" val="99840831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9</a:t>
            </a:r>
            <a:r>
              <a:rPr lang="en-IN" b="1" dirty="0"/>
              <a:t>. Quantum Ethics and Governance</a:t>
            </a:r>
          </a:p>
        </p:txBody>
      </p:sp>
      <p:sp>
        <p:nvSpPr>
          <p:cNvPr id="3" name="Content Placeholder 2"/>
          <p:cNvSpPr>
            <a:spLocks noGrp="1"/>
          </p:cNvSpPr>
          <p:nvPr>
            <p:ph idx="1"/>
          </p:nvPr>
        </p:nvSpPr>
        <p:spPr>
          <a:xfrm>
            <a:off x="838200" y="1825625"/>
            <a:ext cx="10515600" cy="2233191"/>
          </a:xfrm>
        </p:spPr>
        <p:txBody>
          <a:bodyPr/>
          <a:lstStyle/>
          <a:p>
            <a:r>
              <a:rPr lang="en-US" b="1" dirty="0"/>
              <a:t>Ethical </a:t>
            </a:r>
            <a:r>
              <a:rPr lang="en-US" b="1" dirty="0" smtClean="0"/>
              <a:t>Considerations </a:t>
            </a:r>
          </a:p>
          <a:p>
            <a:pPr lvl="1"/>
            <a:r>
              <a:rPr lang="en-US" dirty="0" smtClean="0"/>
              <a:t>Privacy, cybersecurity</a:t>
            </a:r>
            <a:r>
              <a:rPr lang="en-US" dirty="0"/>
              <a:t>, and societal </a:t>
            </a:r>
            <a:r>
              <a:rPr lang="en-US" dirty="0" smtClean="0"/>
              <a:t>impact</a:t>
            </a:r>
          </a:p>
          <a:p>
            <a:r>
              <a:rPr lang="en-US" b="1" dirty="0" smtClean="0"/>
              <a:t>Policy </a:t>
            </a:r>
            <a:r>
              <a:rPr lang="en-US" b="1" dirty="0"/>
              <a:t>and </a:t>
            </a:r>
            <a:r>
              <a:rPr lang="en-US" b="1" dirty="0" smtClean="0"/>
              <a:t>Regulation </a:t>
            </a:r>
          </a:p>
          <a:p>
            <a:pPr lvl="1"/>
            <a:r>
              <a:rPr lang="en-US" dirty="0" smtClean="0"/>
              <a:t>Frameworks </a:t>
            </a:r>
            <a:r>
              <a:rPr lang="en-US" dirty="0"/>
              <a:t>for responsible development</a:t>
            </a:r>
            <a:endParaRPr lang="en-IN" dirty="0"/>
          </a:p>
        </p:txBody>
      </p:sp>
    </p:spTree>
    <p:extLst>
      <p:ext uri="{BB962C8B-B14F-4D97-AF65-F5344CB8AC3E}">
        <p14:creationId xmlns:p14="http://schemas.microsoft.com/office/powerpoint/2010/main" val="238387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3. Quantum Gates</a:t>
            </a:r>
            <a:endParaRPr lang="en-IN" b="1" dirty="0"/>
          </a:p>
        </p:txBody>
      </p:sp>
      <p:sp>
        <p:nvSpPr>
          <p:cNvPr id="3" name="Content Placeholder 2"/>
          <p:cNvSpPr>
            <a:spLocks noGrp="1"/>
          </p:cNvSpPr>
          <p:nvPr>
            <p:ph idx="1"/>
          </p:nvPr>
        </p:nvSpPr>
        <p:spPr/>
        <p:txBody>
          <a:bodyPr/>
          <a:lstStyle/>
          <a:p>
            <a:r>
              <a:rPr lang="en-US" dirty="0"/>
              <a:t>Quantum gates </a:t>
            </a:r>
            <a:r>
              <a:rPr lang="en-US" dirty="0" smtClean="0"/>
              <a:t>is </a:t>
            </a:r>
            <a:r>
              <a:rPr lang="en-US" dirty="0"/>
              <a:t>a </a:t>
            </a:r>
            <a:r>
              <a:rPr lang="en-US" dirty="0" smtClean="0"/>
              <a:t>mathematical </a:t>
            </a:r>
            <a:r>
              <a:rPr lang="en-US" dirty="0"/>
              <a:t>operation that acts on the state of one or more qubits, and it can be represented by a matrix.</a:t>
            </a:r>
            <a:endParaRPr lang="en-IN" dirty="0"/>
          </a:p>
        </p:txBody>
      </p:sp>
      <p:pic>
        <p:nvPicPr>
          <p:cNvPr id="5122" name="Picture 2" descr="https://miro.medium.com/v2/resize:fit:759/0*zJ0B8npKvKey5_q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533" y="3090863"/>
            <a:ext cx="57816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16444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10. Quantum Education and Workforce Development</a:t>
            </a:r>
            <a:endParaRPr lang="en-IN" b="1" dirty="0"/>
          </a:p>
        </p:txBody>
      </p:sp>
      <p:sp>
        <p:nvSpPr>
          <p:cNvPr id="3" name="Content Placeholder 2"/>
          <p:cNvSpPr>
            <a:spLocks noGrp="1"/>
          </p:cNvSpPr>
          <p:nvPr>
            <p:ph idx="1"/>
          </p:nvPr>
        </p:nvSpPr>
        <p:spPr>
          <a:xfrm>
            <a:off x="838200" y="1825625"/>
            <a:ext cx="10515600" cy="2373151"/>
          </a:xfrm>
        </p:spPr>
        <p:txBody>
          <a:bodyPr/>
          <a:lstStyle/>
          <a:p>
            <a:r>
              <a:rPr lang="en-US" b="1" dirty="0"/>
              <a:t>Expanding Educational </a:t>
            </a:r>
            <a:r>
              <a:rPr lang="en-US" b="1" dirty="0" smtClean="0"/>
              <a:t>Programs</a:t>
            </a:r>
          </a:p>
          <a:p>
            <a:pPr lvl="1"/>
            <a:r>
              <a:rPr lang="en-US" dirty="0" smtClean="0"/>
              <a:t>Preparing </a:t>
            </a:r>
            <a:r>
              <a:rPr lang="en-US" dirty="0"/>
              <a:t>the next generation of quantum </a:t>
            </a:r>
            <a:r>
              <a:rPr lang="en-US" dirty="0" smtClean="0"/>
              <a:t>experts</a:t>
            </a:r>
          </a:p>
          <a:p>
            <a:r>
              <a:rPr lang="en-US" b="1" dirty="0" smtClean="0"/>
              <a:t>Interdisciplinary Research</a:t>
            </a:r>
          </a:p>
          <a:p>
            <a:pPr lvl="1"/>
            <a:r>
              <a:rPr lang="en-US" dirty="0" smtClean="0"/>
              <a:t>Collaboration </a:t>
            </a:r>
            <a:r>
              <a:rPr lang="en-US" dirty="0"/>
              <a:t>across physics, computer science, and engineering</a:t>
            </a:r>
            <a:endParaRPr lang="en-IN" dirty="0"/>
          </a:p>
        </p:txBody>
      </p:sp>
    </p:spTree>
    <p:extLst>
      <p:ext uri="{BB962C8B-B14F-4D97-AF65-F5344CB8AC3E}">
        <p14:creationId xmlns:p14="http://schemas.microsoft.com/office/powerpoint/2010/main" val="40891115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7301" y="2763092"/>
            <a:ext cx="3369906" cy="1325563"/>
          </a:xfrm>
          <a:solidFill>
            <a:schemeClr val="accent2">
              <a:lumMod val="20000"/>
              <a:lumOff val="80000"/>
            </a:schemeClr>
          </a:solidFill>
        </p:spPr>
        <p:txBody>
          <a:bodyPr/>
          <a:lstStyle/>
          <a:p>
            <a:r>
              <a:rPr lang="en-US" b="1" dirty="0" smtClean="0"/>
              <a:t>Questions?</a:t>
            </a:r>
            <a:endParaRPr lang="en-IN" b="1" dirty="0"/>
          </a:p>
        </p:txBody>
      </p:sp>
    </p:spTree>
    <p:extLst>
      <p:ext uri="{BB962C8B-B14F-4D97-AF65-F5344CB8AC3E}">
        <p14:creationId xmlns:p14="http://schemas.microsoft.com/office/powerpoint/2010/main" val="81781136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References</a:t>
            </a:r>
            <a:endParaRPr lang="en-IN" b="1" dirty="0"/>
          </a:p>
        </p:txBody>
      </p:sp>
      <p:sp>
        <p:nvSpPr>
          <p:cNvPr id="3" name="Content Placeholder 2"/>
          <p:cNvSpPr>
            <a:spLocks noGrp="1"/>
          </p:cNvSpPr>
          <p:nvPr>
            <p:ph idx="1"/>
          </p:nvPr>
        </p:nvSpPr>
        <p:spPr/>
        <p:txBody>
          <a:bodyPr>
            <a:normAutofit/>
          </a:bodyPr>
          <a:lstStyle/>
          <a:p>
            <a:r>
              <a:rPr lang="en-IN" dirty="0" err="1" smtClean="0">
                <a:hlinkClick r:id="rId2"/>
              </a:rPr>
              <a:t>ChatGPT</a:t>
            </a:r>
            <a:endParaRPr lang="en-IN" dirty="0"/>
          </a:p>
          <a:p>
            <a:r>
              <a:rPr lang="en-IN" dirty="0">
                <a:hlinkClick r:id="rId3"/>
              </a:rPr>
              <a:t>Perplexity</a:t>
            </a:r>
            <a:endParaRPr lang="en-IN" dirty="0"/>
          </a:p>
          <a:p>
            <a:r>
              <a:rPr lang="en-IN" dirty="0">
                <a:hlinkClick r:id="rId4"/>
              </a:rPr>
              <a:t>Claude</a:t>
            </a:r>
            <a:endParaRPr lang="en-IN" dirty="0">
              <a:hlinkClick r:id="rId5"/>
            </a:endParaRPr>
          </a:p>
          <a:p>
            <a:r>
              <a:rPr lang="en-IN" dirty="0" err="1" smtClean="0">
                <a:hlinkClick r:id="rId5"/>
              </a:rPr>
              <a:t>Qiskit</a:t>
            </a:r>
            <a:r>
              <a:rPr lang="en-IN" dirty="0" smtClean="0">
                <a:hlinkClick r:id="rId5"/>
              </a:rPr>
              <a:t> </a:t>
            </a:r>
            <a:r>
              <a:rPr lang="en-IN" dirty="0">
                <a:hlinkClick r:id="rId5"/>
              </a:rPr>
              <a:t>| IBM Quantum </a:t>
            </a:r>
            <a:r>
              <a:rPr lang="en-IN" dirty="0" smtClean="0">
                <a:hlinkClick r:id="rId5"/>
              </a:rPr>
              <a:t>Computing</a:t>
            </a:r>
            <a:endParaRPr lang="en-IN" dirty="0" smtClean="0"/>
          </a:p>
          <a:p>
            <a:r>
              <a:rPr lang="en-US" dirty="0">
                <a:hlinkClick r:id="rId6"/>
              </a:rPr>
              <a:t>Qubits: What is a Qubit and How Qubits Work? - MAKB Tech (makb183.com</a:t>
            </a:r>
            <a:r>
              <a:rPr lang="en-US" dirty="0" smtClean="0">
                <a:hlinkClick r:id="rId6"/>
              </a:rPr>
              <a:t>)</a:t>
            </a:r>
            <a:endParaRPr lang="en-US" dirty="0" smtClean="0"/>
          </a:p>
          <a:p>
            <a:r>
              <a:rPr lang="en-IN" dirty="0">
                <a:hlinkClick r:id="rId7"/>
              </a:rPr>
              <a:t>Qubit (devopedia.org</a:t>
            </a:r>
            <a:r>
              <a:rPr lang="en-IN" dirty="0" smtClean="0">
                <a:hlinkClick r:id="rId7"/>
              </a:rPr>
              <a:t>)</a:t>
            </a:r>
            <a:endParaRPr lang="en-IN" dirty="0" smtClean="0"/>
          </a:p>
          <a:p>
            <a:r>
              <a:rPr lang="en-US" dirty="0">
                <a:hlinkClick r:id="rId8"/>
              </a:rPr>
              <a:t>Cryogenic measurements of semiconductor devices - NPL</a:t>
            </a:r>
            <a:endParaRPr lang="en-IN" dirty="0" smtClean="0"/>
          </a:p>
          <a:p>
            <a:endParaRPr lang="en-IN" dirty="0"/>
          </a:p>
        </p:txBody>
      </p:sp>
    </p:spTree>
    <p:extLst>
      <p:ext uri="{BB962C8B-B14F-4D97-AF65-F5344CB8AC3E}">
        <p14:creationId xmlns:p14="http://schemas.microsoft.com/office/powerpoint/2010/main" val="14167818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References</a:t>
            </a:r>
            <a:endParaRPr lang="en-IN" b="1" dirty="0"/>
          </a:p>
        </p:txBody>
      </p:sp>
      <p:sp>
        <p:nvSpPr>
          <p:cNvPr id="3" name="Content Placeholder 2"/>
          <p:cNvSpPr>
            <a:spLocks noGrp="1"/>
          </p:cNvSpPr>
          <p:nvPr>
            <p:ph idx="1"/>
          </p:nvPr>
        </p:nvSpPr>
        <p:spPr/>
        <p:txBody>
          <a:bodyPr>
            <a:normAutofit fontScale="85000" lnSpcReduction="10000"/>
          </a:bodyPr>
          <a:lstStyle/>
          <a:p>
            <a:r>
              <a:rPr lang="en-US" dirty="0">
                <a:hlinkClick r:id="rId2"/>
              </a:rPr>
              <a:t>Google's Quantum Lab in California holds the future of computing (youtube.com)</a:t>
            </a:r>
            <a:endParaRPr lang="en-US" dirty="0" smtClean="0">
              <a:hlinkClick r:id="rId3"/>
            </a:endParaRPr>
          </a:p>
          <a:p>
            <a:r>
              <a:rPr lang="en-US" dirty="0" smtClean="0">
                <a:hlinkClick r:id="rId3"/>
              </a:rPr>
              <a:t>Quantum </a:t>
            </a:r>
            <a:r>
              <a:rPr lang="en-US" dirty="0">
                <a:hlinkClick r:id="rId3"/>
              </a:rPr>
              <a:t>Computers, explained with MKBHD (youtube.com)</a:t>
            </a:r>
            <a:endParaRPr lang="en-US" dirty="0" smtClean="0">
              <a:hlinkClick r:id="rId4"/>
            </a:endParaRPr>
          </a:p>
          <a:p>
            <a:r>
              <a:rPr lang="en-US" dirty="0" smtClean="0">
                <a:hlinkClick r:id="rId4"/>
              </a:rPr>
              <a:t>The </a:t>
            </a:r>
            <a:r>
              <a:rPr lang="en-US" dirty="0">
                <a:hlinkClick r:id="rId4"/>
              </a:rPr>
              <a:t>Map of Quantum Computing - Quantum Computing Explained (youtube.com)</a:t>
            </a:r>
            <a:endParaRPr lang="en-US" dirty="0" smtClean="0">
              <a:hlinkClick r:id="rId5"/>
            </a:endParaRPr>
          </a:p>
          <a:p>
            <a:r>
              <a:rPr lang="en-US" dirty="0" smtClean="0">
                <a:hlinkClick r:id="rId5"/>
              </a:rPr>
              <a:t>Quantum </a:t>
            </a:r>
            <a:r>
              <a:rPr lang="en-US" dirty="0">
                <a:hlinkClick r:id="rId5"/>
              </a:rPr>
              <a:t>Computing Hardware - An Introduction (youtube.com</a:t>
            </a:r>
            <a:r>
              <a:rPr lang="en-US" dirty="0" smtClean="0">
                <a:hlinkClick r:id="rId5"/>
              </a:rPr>
              <a:t>)</a:t>
            </a:r>
            <a:endParaRPr lang="en-US" dirty="0" smtClean="0"/>
          </a:p>
          <a:p>
            <a:r>
              <a:rPr lang="en-US" dirty="0">
                <a:hlinkClick r:id="rId6"/>
              </a:rPr>
              <a:t>Decoded: How Does a Quantum Computer Work? (youtube.com)</a:t>
            </a:r>
            <a:endParaRPr lang="en-US" dirty="0" smtClean="0"/>
          </a:p>
          <a:p>
            <a:r>
              <a:rPr lang="en-US" dirty="0">
                <a:hlinkClick r:id="rId7"/>
              </a:rPr>
              <a:t>Quantum Computing: Algorithm, Programming and Hardware, an Introduction (youtube.com</a:t>
            </a:r>
            <a:r>
              <a:rPr lang="en-US" dirty="0" smtClean="0">
                <a:hlinkClick r:id="rId7"/>
              </a:rPr>
              <a:t>)</a:t>
            </a:r>
            <a:endParaRPr lang="en-US" dirty="0" smtClean="0"/>
          </a:p>
          <a:p>
            <a:r>
              <a:rPr lang="en-US" dirty="0">
                <a:hlinkClick r:id="rId8"/>
              </a:rPr>
              <a:t>Inside a Quantum Computer! with Andrea Morello (Part 1 of 2) (youtube.com</a:t>
            </a:r>
            <a:r>
              <a:rPr lang="en-US" dirty="0" smtClean="0">
                <a:hlinkClick r:id="rId8"/>
              </a:rPr>
              <a:t>)</a:t>
            </a:r>
            <a:endParaRPr lang="en-US" dirty="0" smtClean="0"/>
          </a:p>
          <a:p>
            <a:r>
              <a:rPr lang="en-US" dirty="0">
                <a:hlinkClick r:id="rId9"/>
              </a:rPr>
              <a:t>L2-1 Quantum Computing Hardware: An Overview (youtube.com</a:t>
            </a:r>
            <a:r>
              <a:rPr lang="en-US" dirty="0" smtClean="0">
                <a:hlinkClick r:id="rId9"/>
              </a:rPr>
              <a:t>)</a:t>
            </a:r>
            <a:endParaRPr lang="en-US" dirty="0" smtClean="0"/>
          </a:p>
          <a:p>
            <a:r>
              <a:rPr lang="en-US" dirty="0">
                <a:hlinkClick r:id="rId10"/>
              </a:rPr>
              <a:t>What Would a Quantum Internet Look Like? (youtube.com</a:t>
            </a:r>
            <a:r>
              <a:rPr lang="en-US" dirty="0" smtClean="0">
                <a:hlinkClick r:id="rId10"/>
              </a:rPr>
              <a:t>)</a:t>
            </a:r>
            <a:endParaRPr lang="en-US" dirty="0" smtClean="0"/>
          </a:p>
          <a:p>
            <a:endParaRPr lang="en-IN" dirty="0"/>
          </a:p>
        </p:txBody>
      </p:sp>
    </p:spTree>
    <p:extLst>
      <p:ext uri="{BB962C8B-B14F-4D97-AF65-F5344CB8AC3E}">
        <p14:creationId xmlns:p14="http://schemas.microsoft.com/office/powerpoint/2010/main" val="172957487"/>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References</a:t>
            </a:r>
            <a:endParaRPr lang="en-IN" b="1" dirty="0"/>
          </a:p>
        </p:txBody>
      </p:sp>
      <p:sp>
        <p:nvSpPr>
          <p:cNvPr id="3" name="Content Placeholder 2"/>
          <p:cNvSpPr>
            <a:spLocks noGrp="1"/>
          </p:cNvSpPr>
          <p:nvPr>
            <p:ph idx="1"/>
          </p:nvPr>
        </p:nvSpPr>
        <p:spPr/>
        <p:txBody>
          <a:bodyPr>
            <a:normAutofit fontScale="92500"/>
          </a:bodyPr>
          <a:lstStyle/>
          <a:p>
            <a:r>
              <a:rPr lang="en-US" dirty="0">
                <a:hlinkClick r:id="rId2"/>
              </a:rPr>
              <a:t>Mapping the qubit state onto the Bloch Sphere (youtube.com</a:t>
            </a:r>
            <a:r>
              <a:rPr lang="en-US" dirty="0" smtClean="0">
                <a:hlinkClick r:id="rId2"/>
              </a:rPr>
              <a:t>)</a:t>
            </a:r>
            <a:endParaRPr lang="en-US" dirty="0" smtClean="0"/>
          </a:p>
          <a:p>
            <a:r>
              <a:rPr lang="en-IN" dirty="0" err="1">
                <a:hlinkClick r:id="rId3"/>
              </a:rPr>
              <a:t>qiskit</a:t>
            </a:r>
            <a:r>
              <a:rPr lang="en-IN" dirty="0">
                <a:hlinkClick r:id="rId3"/>
              </a:rPr>
              <a:t>-tutorials/reference/tools/</a:t>
            </a:r>
            <a:r>
              <a:rPr lang="en-IN" dirty="0" err="1">
                <a:hlinkClick r:id="rId3"/>
              </a:rPr>
              <a:t>getting_started.ipynb</a:t>
            </a:r>
            <a:r>
              <a:rPr lang="en-IN" dirty="0">
                <a:hlinkClick r:id="rId3"/>
              </a:rPr>
              <a:t> at 66ab9961e5e25f8712819cd212351ee077a811ae · </a:t>
            </a:r>
            <a:r>
              <a:rPr lang="en-IN" dirty="0" err="1">
                <a:hlinkClick r:id="rId3"/>
              </a:rPr>
              <a:t>Qiskit</a:t>
            </a:r>
            <a:r>
              <a:rPr lang="en-IN" dirty="0">
                <a:hlinkClick r:id="rId3"/>
              </a:rPr>
              <a:t>/</a:t>
            </a:r>
            <a:r>
              <a:rPr lang="en-IN" dirty="0" err="1">
                <a:hlinkClick r:id="rId3"/>
              </a:rPr>
              <a:t>qiskit</a:t>
            </a:r>
            <a:r>
              <a:rPr lang="en-IN" dirty="0">
                <a:hlinkClick r:id="rId3"/>
              </a:rPr>
              <a:t>-tutorials · </a:t>
            </a:r>
            <a:r>
              <a:rPr lang="en-IN" dirty="0" smtClean="0">
                <a:hlinkClick r:id="rId3"/>
              </a:rPr>
              <a:t>GitHub</a:t>
            </a:r>
            <a:endParaRPr lang="en-IN" dirty="0" smtClean="0"/>
          </a:p>
          <a:p>
            <a:r>
              <a:rPr lang="en-IN" dirty="0" err="1">
                <a:hlinkClick r:id="rId4"/>
              </a:rPr>
              <a:t>qiskit</a:t>
            </a:r>
            <a:r>
              <a:rPr lang="en-IN" dirty="0">
                <a:hlinkClick r:id="rId4"/>
              </a:rPr>
              <a:t>-tutorials/reference/tools/</a:t>
            </a:r>
            <a:r>
              <a:rPr lang="en-IN" dirty="0" err="1">
                <a:hlinkClick r:id="rId4"/>
              </a:rPr>
              <a:t>quantum_gates_and_linear_algebra.ipynb</a:t>
            </a:r>
            <a:r>
              <a:rPr lang="en-IN" dirty="0">
                <a:hlinkClick r:id="rId4"/>
              </a:rPr>
              <a:t> at 66ab9961e5e25f8712819cd212351ee077a811ae · </a:t>
            </a:r>
            <a:r>
              <a:rPr lang="en-IN" dirty="0" err="1">
                <a:hlinkClick r:id="rId4"/>
              </a:rPr>
              <a:t>Qiskit</a:t>
            </a:r>
            <a:r>
              <a:rPr lang="en-IN" dirty="0">
                <a:hlinkClick r:id="rId4"/>
              </a:rPr>
              <a:t>/</a:t>
            </a:r>
            <a:r>
              <a:rPr lang="en-IN" dirty="0" err="1">
                <a:hlinkClick r:id="rId4"/>
              </a:rPr>
              <a:t>qiskit</a:t>
            </a:r>
            <a:r>
              <a:rPr lang="en-IN" dirty="0">
                <a:hlinkClick r:id="rId4"/>
              </a:rPr>
              <a:t>-tutorials · </a:t>
            </a:r>
            <a:r>
              <a:rPr lang="en-IN" dirty="0" smtClean="0">
                <a:hlinkClick r:id="rId4"/>
              </a:rPr>
              <a:t>GitHub</a:t>
            </a:r>
            <a:endParaRPr lang="en-IN" dirty="0" smtClean="0"/>
          </a:p>
          <a:p>
            <a:r>
              <a:rPr lang="en-IN" dirty="0">
                <a:hlinkClick r:id="rId5"/>
              </a:rPr>
              <a:t>textbook/notebooks/</a:t>
            </a:r>
            <a:r>
              <a:rPr lang="en-IN" dirty="0" err="1">
                <a:hlinkClick r:id="rId5"/>
              </a:rPr>
              <a:t>ch</a:t>
            </a:r>
            <a:r>
              <a:rPr lang="en-IN" dirty="0">
                <a:hlinkClick r:id="rId5"/>
              </a:rPr>
              <a:t>-states/single-qubit-</a:t>
            </a:r>
            <a:r>
              <a:rPr lang="en-IN" dirty="0" err="1">
                <a:hlinkClick r:id="rId5"/>
              </a:rPr>
              <a:t>gates.ipynb</a:t>
            </a:r>
            <a:r>
              <a:rPr lang="en-IN" dirty="0">
                <a:hlinkClick r:id="rId5"/>
              </a:rPr>
              <a:t> at main · </a:t>
            </a:r>
            <a:r>
              <a:rPr lang="en-IN" dirty="0" err="1">
                <a:hlinkClick r:id="rId5"/>
              </a:rPr>
              <a:t>Qiskit</a:t>
            </a:r>
            <a:r>
              <a:rPr lang="en-IN" dirty="0">
                <a:hlinkClick r:id="rId5"/>
              </a:rPr>
              <a:t>/textbook · </a:t>
            </a:r>
            <a:r>
              <a:rPr lang="en-IN" dirty="0" smtClean="0">
                <a:hlinkClick r:id="rId5"/>
              </a:rPr>
              <a:t>GitHub</a:t>
            </a:r>
            <a:endParaRPr lang="en-IN" dirty="0" smtClean="0"/>
          </a:p>
          <a:p>
            <a:r>
              <a:rPr lang="en-IN" dirty="0">
                <a:hlinkClick r:id="rId6"/>
              </a:rPr>
              <a:t>textbook/notebooks/</a:t>
            </a:r>
            <a:r>
              <a:rPr lang="en-IN" dirty="0" err="1">
                <a:hlinkClick r:id="rId6"/>
              </a:rPr>
              <a:t>ch</a:t>
            </a:r>
            <a:r>
              <a:rPr lang="en-IN" dirty="0">
                <a:hlinkClick r:id="rId6"/>
              </a:rPr>
              <a:t>-prerequisites at main · </a:t>
            </a:r>
            <a:r>
              <a:rPr lang="en-IN" dirty="0" err="1">
                <a:hlinkClick r:id="rId6"/>
              </a:rPr>
              <a:t>Qiskit</a:t>
            </a:r>
            <a:r>
              <a:rPr lang="en-IN" dirty="0">
                <a:hlinkClick r:id="rId6"/>
              </a:rPr>
              <a:t>/textbook · GitHub</a:t>
            </a:r>
            <a:endParaRPr lang="en-IN" dirty="0"/>
          </a:p>
        </p:txBody>
      </p:sp>
    </p:spTree>
    <p:extLst>
      <p:ext uri="{BB962C8B-B14F-4D97-AF65-F5344CB8AC3E}">
        <p14:creationId xmlns:p14="http://schemas.microsoft.com/office/powerpoint/2010/main" val="1251244663"/>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6130" y="2725770"/>
            <a:ext cx="3128865" cy="1325563"/>
          </a:xfrm>
          <a:solidFill>
            <a:schemeClr val="accent2">
              <a:lumMod val="20000"/>
              <a:lumOff val="80000"/>
            </a:schemeClr>
          </a:solidFill>
        </p:spPr>
        <p:txBody>
          <a:bodyPr/>
          <a:lstStyle/>
          <a:p>
            <a:r>
              <a:rPr lang="en-US" b="1" dirty="0" smtClean="0"/>
              <a:t>Thank you </a:t>
            </a:r>
            <a:endParaRPr lang="en-IN" b="1" dirty="0"/>
          </a:p>
        </p:txBody>
      </p:sp>
    </p:spTree>
    <p:extLst>
      <p:ext uri="{BB962C8B-B14F-4D97-AF65-F5344CB8AC3E}">
        <p14:creationId xmlns:p14="http://schemas.microsoft.com/office/powerpoint/2010/main" val="1923921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9112"/>
          </a:xfrm>
          <a:solidFill>
            <a:schemeClr val="accent2">
              <a:lumMod val="20000"/>
              <a:lumOff val="80000"/>
            </a:schemeClr>
          </a:solidFill>
        </p:spPr>
        <p:txBody>
          <a:bodyPr/>
          <a:lstStyle/>
          <a:p>
            <a:r>
              <a:rPr lang="en-US" b="1" dirty="0" smtClean="0"/>
              <a:t>4. Quantum Circuits</a:t>
            </a:r>
            <a:endParaRPr lang="en-IN" b="1" dirty="0"/>
          </a:p>
        </p:txBody>
      </p:sp>
      <p:sp>
        <p:nvSpPr>
          <p:cNvPr id="3" name="Content Placeholder 2"/>
          <p:cNvSpPr>
            <a:spLocks noGrp="1"/>
          </p:cNvSpPr>
          <p:nvPr>
            <p:ph idx="1"/>
          </p:nvPr>
        </p:nvSpPr>
        <p:spPr>
          <a:xfrm>
            <a:off x="838200" y="1825625"/>
            <a:ext cx="5264020" cy="4351338"/>
          </a:xfrm>
        </p:spPr>
        <p:txBody>
          <a:bodyPr/>
          <a:lstStyle/>
          <a:p>
            <a:r>
              <a:rPr lang="en-US" dirty="0"/>
              <a:t>Quantum circuits are composed of quantum gates and are used to perform quantum algorithms</a:t>
            </a:r>
            <a:r>
              <a:rPr lang="en-US" dirty="0" smtClean="0"/>
              <a:t>.</a:t>
            </a:r>
          </a:p>
          <a:p>
            <a:r>
              <a:rPr lang="en-US" dirty="0" smtClean="0"/>
              <a:t> </a:t>
            </a:r>
            <a:r>
              <a:rPr lang="en-US" dirty="0"/>
              <a:t>A quantum circuit is a series of </a:t>
            </a:r>
            <a:r>
              <a:rPr lang="en-US" b="1" dirty="0"/>
              <a:t>quantum gates </a:t>
            </a:r>
            <a:r>
              <a:rPr lang="en-US" dirty="0"/>
              <a:t>that act on one or more qubits. </a:t>
            </a:r>
            <a:endParaRPr lang="en-US" dirty="0" smtClean="0"/>
          </a:p>
          <a:p>
            <a:r>
              <a:rPr lang="en-US" dirty="0" smtClean="0"/>
              <a:t>The </a:t>
            </a:r>
            <a:r>
              <a:rPr lang="en-US" dirty="0"/>
              <a:t>gates are arranged in a specific order, and the circuit is executed in a specific sequence.</a:t>
            </a:r>
            <a:endParaRPr lang="en-IN" dirty="0"/>
          </a:p>
        </p:txBody>
      </p:sp>
      <p:pic>
        <p:nvPicPr>
          <p:cNvPr id="7170" name="Picture 2" descr="tikz pgf - What's a good package for typesetting quantum circuits? - TeX -  LaTeX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188" y="2474150"/>
            <a:ext cx="5977812" cy="2853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608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5. Quantum Processing Unit</a:t>
            </a:r>
            <a:endParaRPr lang="en-IN" b="1" dirty="0"/>
          </a:p>
        </p:txBody>
      </p:sp>
      <p:sp>
        <p:nvSpPr>
          <p:cNvPr id="3" name="Content Placeholder 2"/>
          <p:cNvSpPr>
            <a:spLocks noGrp="1"/>
          </p:cNvSpPr>
          <p:nvPr>
            <p:ph idx="1"/>
          </p:nvPr>
        </p:nvSpPr>
        <p:spPr/>
        <p:txBody>
          <a:bodyPr/>
          <a:lstStyle/>
          <a:p>
            <a:pPr marL="0" indent="0">
              <a:buNone/>
            </a:pPr>
            <a:r>
              <a:rPr lang="en-US" dirty="0" smtClean="0">
                <a:solidFill>
                  <a:srgbClr val="000000"/>
                </a:solidFill>
                <a:latin typeface="__Work_Sans_5b7e72"/>
              </a:rPr>
              <a:t>A </a:t>
            </a:r>
            <a:r>
              <a:rPr lang="en-US" dirty="0">
                <a:solidFill>
                  <a:srgbClr val="000000"/>
                </a:solidFill>
                <a:latin typeface="__Work_Sans_5b7e72"/>
              </a:rPr>
              <a:t>quantum processing unit (QPU) is a computational unit that relies on quantum principles to perform a task. The QPU includes the:</a:t>
            </a:r>
          </a:p>
          <a:p>
            <a:r>
              <a:rPr lang="en-US" b="1" dirty="0">
                <a:solidFill>
                  <a:srgbClr val="000000"/>
                </a:solidFill>
                <a:latin typeface="__Work_Sans_5b7e72"/>
              </a:rPr>
              <a:t>QRAM (register + gates)</a:t>
            </a:r>
          </a:p>
          <a:p>
            <a:r>
              <a:rPr lang="en-US" b="1" dirty="0">
                <a:solidFill>
                  <a:srgbClr val="000000"/>
                </a:solidFill>
                <a:latin typeface="__Work_Sans_5b7e72"/>
              </a:rPr>
              <a:t>Quantum control unit (QCU) which drives the system to the desired state.</a:t>
            </a:r>
          </a:p>
          <a:p>
            <a:r>
              <a:rPr lang="en-US" b="1" dirty="0">
                <a:solidFill>
                  <a:srgbClr val="000000"/>
                </a:solidFill>
                <a:latin typeface="__Work_Sans_5b7e72"/>
              </a:rPr>
              <a:t>Classical controller interface </a:t>
            </a:r>
            <a:r>
              <a:rPr lang="en-US" dirty="0">
                <a:solidFill>
                  <a:srgbClr val="000000"/>
                </a:solidFill>
                <a:latin typeface="__Work_Sans_5b7e72"/>
              </a:rPr>
              <a:t>which defines the interaction between the host CPU and the QPU</a:t>
            </a:r>
          </a:p>
          <a:p>
            <a:endParaRPr lang="en-IN" dirty="0"/>
          </a:p>
        </p:txBody>
      </p:sp>
    </p:spTree>
    <p:extLst>
      <p:ext uri="{BB962C8B-B14F-4D97-AF65-F5344CB8AC3E}">
        <p14:creationId xmlns:p14="http://schemas.microsoft.com/office/powerpoint/2010/main" val="16383208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6. Measurement Devices</a:t>
            </a:r>
            <a:endParaRPr lang="en-IN" b="1" dirty="0"/>
          </a:p>
        </p:txBody>
      </p:sp>
      <p:sp>
        <p:nvSpPr>
          <p:cNvPr id="3" name="Content Placeholder 2"/>
          <p:cNvSpPr>
            <a:spLocks noGrp="1"/>
          </p:cNvSpPr>
          <p:nvPr>
            <p:ph idx="1"/>
          </p:nvPr>
        </p:nvSpPr>
        <p:spPr>
          <a:xfrm>
            <a:off x="838199" y="1825625"/>
            <a:ext cx="6112975" cy="3184914"/>
          </a:xfrm>
        </p:spPr>
        <p:txBody>
          <a:bodyPr/>
          <a:lstStyle/>
          <a:p>
            <a:r>
              <a:rPr lang="en-US" dirty="0" smtClean="0"/>
              <a:t>Quantum </a:t>
            </a:r>
            <a:r>
              <a:rPr lang="en-US" dirty="0"/>
              <a:t>measurement is all about obtaining information about the state of a quantum </a:t>
            </a:r>
            <a:r>
              <a:rPr lang="en-US" dirty="0" smtClean="0"/>
              <a:t>system</a:t>
            </a:r>
          </a:p>
          <a:p>
            <a:r>
              <a:rPr lang="en-IN" dirty="0"/>
              <a:t>Quantum </a:t>
            </a:r>
            <a:r>
              <a:rPr lang="en-IN" dirty="0" smtClean="0"/>
              <a:t>Sensors,</a:t>
            </a:r>
            <a:r>
              <a:rPr lang="en-IN" dirty="0"/>
              <a:t> Quantum </a:t>
            </a:r>
            <a:r>
              <a:rPr lang="en-IN" dirty="0" smtClean="0"/>
              <a:t>Microscopes,</a:t>
            </a:r>
            <a:r>
              <a:rPr lang="en-US" dirty="0"/>
              <a:t> Quantum Clocks and Frequency </a:t>
            </a:r>
            <a:r>
              <a:rPr lang="en-US" dirty="0" smtClean="0"/>
              <a:t>Standards,</a:t>
            </a:r>
            <a:r>
              <a:rPr lang="en-IN" dirty="0"/>
              <a:t> Quantum Gravimeters and </a:t>
            </a:r>
            <a:r>
              <a:rPr lang="en-IN" dirty="0" smtClean="0"/>
              <a:t>Gyroscopes.</a:t>
            </a:r>
            <a:endParaRPr lang="en-IN" dirty="0"/>
          </a:p>
        </p:txBody>
      </p:sp>
      <p:pic>
        <p:nvPicPr>
          <p:cNvPr id="6146" name="Picture 2" descr="https://miro.medium.com/v2/resize:fit:875/1*wEVOl6Cqr7_JtyfXcQCez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356" y="2315223"/>
            <a:ext cx="4393034" cy="171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74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2245"/>
            <a:ext cx="10515600" cy="741299"/>
          </a:xfrm>
          <a:solidFill>
            <a:schemeClr val="accent2">
              <a:lumMod val="20000"/>
              <a:lumOff val="80000"/>
            </a:schemeClr>
          </a:solidFill>
        </p:spPr>
        <p:txBody>
          <a:bodyPr/>
          <a:lstStyle/>
          <a:p>
            <a:r>
              <a:rPr lang="en-US" b="1" dirty="0"/>
              <a:t>3.3 </a:t>
            </a:r>
            <a:r>
              <a:rPr lang="en-US" b="1" dirty="0" smtClean="0"/>
              <a:t>Architecture  </a:t>
            </a:r>
            <a:r>
              <a:rPr lang="en-US" b="1" dirty="0"/>
              <a:t>of Quantum Computer</a:t>
            </a:r>
            <a:endParaRPr lang="en-IN" b="1" dirty="0"/>
          </a:p>
        </p:txBody>
      </p:sp>
      <p:pic>
        <p:nvPicPr>
          <p:cNvPr id="8198" name="Picture 6" descr="Overview of Quantum Computer Platf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97119"/>
            <a:ext cx="10024123" cy="46623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1885" y="1235454"/>
            <a:ext cx="10951029" cy="461665"/>
          </a:xfrm>
          <a:prstGeom prst="rect">
            <a:avLst/>
          </a:prstGeom>
          <a:noFill/>
        </p:spPr>
        <p:txBody>
          <a:bodyPr wrap="square" rtlCol="0">
            <a:spAutoFit/>
          </a:bodyPr>
          <a:lstStyle/>
          <a:p>
            <a:r>
              <a:rPr lang="en-US" sz="2400" b="1" dirty="0" smtClean="0"/>
              <a:t>1. Application Layer 2. Classical Processing Layer 3.  </a:t>
            </a:r>
            <a:r>
              <a:rPr lang="en-US" sz="2400" b="1" dirty="0"/>
              <a:t> </a:t>
            </a:r>
            <a:r>
              <a:rPr lang="en-US" sz="2400" b="1" dirty="0" smtClean="0"/>
              <a:t>Quantum Computing Layers</a:t>
            </a:r>
            <a:endParaRPr lang="en-IN" sz="2400" b="1" dirty="0"/>
          </a:p>
        </p:txBody>
      </p:sp>
      <p:sp>
        <p:nvSpPr>
          <p:cNvPr id="4" name="Rectangle 3"/>
          <p:cNvSpPr/>
          <p:nvPr/>
        </p:nvSpPr>
        <p:spPr>
          <a:xfrm>
            <a:off x="2062438" y="6359478"/>
            <a:ext cx="6881179" cy="369332"/>
          </a:xfrm>
          <a:prstGeom prst="rect">
            <a:avLst/>
          </a:prstGeom>
        </p:spPr>
        <p:txBody>
          <a:bodyPr wrap="none">
            <a:spAutoFit/>
          </a:bodyPr>
          <a:lstStyle/>
          <a:p>
            <a:r>
              <a:rPr lang="en-US" dirty="0" smtClean="0">
                <a:hlinkClick r:id="rId3"/>
              </a:rPr>
              <a:t>Source: Overview </a:t>
            </a:r>
            <a:r>
              <a:rPr lang="en-US" dirty="0">
                <a:hlinkClick r:id="rId3"/>
              </a:rPr>
              <a:t>of Quantum Computer Platform (analyticsinsight.net)</a:t>
            </a:r>
            <a:endParaRPr lang="en-IN" dirty="0"/>
          </a:p>
        </p:txBody>
      </p:sp>
    </p:spTree>
    <p:extLst>
      <p:ext uri="{BB962C8B-B14F-4D97-AF65-F5344CB8AC3E}">
        <p14:creationId xmlns:p14="http://schemas.microsoft.com/office/powerpoint/2010/main" val="12986741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Quantum Computer Cooling </a:t>
            </a:r>
            <a:r>
              <a:rPr lang="en-IN" b="1" dirty="0" smtClean="0"/>
              <a:t>Systems</a:t>
            </a:r>
            <a:endParaRPr lang="en-IN" b="1" dirty="0"/>
          </a:p>
        </p:txBody>
      </p:sp>
      <p:sp>
        <p:nvSpPr>
          <p:cNvPr id="3" name="Content Placeholder 2"/>
          <p:cNvSpPr>
            <a:spLocks noGrp="1"/>
          </p:cNvSpPr>
          <p:nvPr>
            <p:ph idx="1"/>
          </p:nvPr>
        </p:nvSpPr>
        <p:spPr/>
        <p:txBody>
          <a:bodyPr>
            <a:normAutofit/>
          </a:bodyPr>
          <a:lstStyle/>
          <a:p>
            <a:r>
              <a:rPr lang="en-US" dirty="0" smtClean="0"/>
              <a:t>Quantum </a:t>
            </a:r>
            <a:r>
              <a:rPr lang="en-US" dirty="0"/>
              <a:t>bits, or qubits, typically operate at extremely low temperatures to maintain their quantum states and minimize thermal noise. </a:t>
            </a:r>
            <a:endParaRPr lang="en-US" dirty="0" smtClean="0"/>
          </a:p>
          <a:p>
            <a:r>
              <a:rPr lang="en-US" dirty="0" smtClean="0"/>
              <a:t>The </a:t>
            </a:r>
            <a:r>
              <a:rPr lang="en-US" dirty="0"/>
              <a:t>operational temperature for most superconducting qubits is around </a:t>
            </a:r>
            <a:r>
              <a:rPr lang="en-US" b="1" dirty="0"/>
              <a:t>10 to 20 </a:t>
            </a:r>
            <a:r>
              <a:rPr lang="en-US" b="1" dirty="0" err="1"/>
              <a:t>milliKelvin</a:t>
            </a:r>
            <a:r>
              <a:rPr lang="en-US" b="1" dirty="0"/>
              <a:t> (</a:t>
            </a:r>
            <a:r>
              <a:rPr lang="en-US" b="1" dirty="0" err="1"/>
              <a:t>mK</a:t>
            </a:r>
            <a:r>
              <a:rPr lang="en-US" b="1" dirty="0"/>
              <a:t>), </a:t>
            </a:r>
            <a:r>
              <a:rPr lang="en-US" dirty="0"/>
              <a:t>which is just above absolute zero (approximately -273.15°C</a:t>
            </a:r>
            <a:r>
              <a:rPr lang="en-US" dirty="0" smtClean="0"/>
              <a:t>)</a:t>
            </a:r>
          </a:p>
          <a:p>
            <a:r>
              <a:rPr lang="en-US" dirty="0" smtClean="0"/>
              <a:t>There are </a:t>
            </a:r>
            <a:r>
              <a:rPr lang="en-US" dirty="0"/>
              <a:t>advancements in quantum technology that allow for operation at higher temperatures. For instance, silicon qubits have been shown to function at temperatures up to 10 Kelvin (K</a:t>
            </a:r>
            <a:r>
              <a:rPr lang="en-US" dirty="0" smtClean="0"/>
              <a:t>).</a:t>
            </a:r>
          </a:p>
          <a:p>
            <a:endParaRPr lang="en-IN" dirty="0"/>
          </a:p>
        </p:txBody>
      </p:sp>
    </p:spTree>
    <p:extLst>
      <p:ext uri="{BB962C8B-B14F-4D97-AF65-F5344CB8AC3E}">
        <p14:creationId xmlns:p14="http://schemas.microsoft.com/office/powerpoint/2010/main" val="10922461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Quantum Computer Cooling </a:t>
            </a:r>
            <a:r>
              <a:rPr lang="en-IN" b="1" dirty="0" smtClean="0"/>
              <a:t>Systems</a:t>
            </a:r>
            <a:endParaRPr lang="en-IN" b="1" dirty="0"/>
          </a:p>
        </p:txBody>
      </p:sp>
      <p:graphicFrame>
        <p:nvGraphicFramePr>
          <p:cNvPr id="6" name="Table 5"/>
          <p:cNvGraphicFramePr>
            <a:graphicFrameLocks noGrp="1"/>
          </p:cNvGraphicFramePr>
          <p:nvPr>
            <p:extLst>
              <p:ext uri="{D42A27DB-BD31-4B8C-83A1-F6EECF244321}">
                <p14:modId xmlns:p14="http://schemas.microsoft.com/office/powerpoint/2010/main" val="3143467453"/>
              </p:ext>
            </p:extLst>
          </p:nvPr>
        </p:nvGraphicFramePr>
        <p:xfrm>
          <a:off x="1082350" y="1825624"/>
          <a:ext cx="9685176" cy="4475852"/>
        </p:xfrm>
        <a:graphic>
          <a:graphicData uri="http://schemas.openxmlformats.org/drawingml/2006/table">
            <a:tbl>
              <a:tblPr>
                <a:tableStyleId>{5940675A-B579-460E-94D1-54222C63F5DA}</a:tableStyleId>
              </a:tblPr>
              <a:tblGrid>
                <a:gridCol w="3228392">
                  <a:extLst>
                    <a:ext uri="{9D8B030D-6E8A-4147-A177-3AD203B41FA5}">
                      <a16:colId xmlns:a16="http://schemas.microsoft.com/office/drawing/2014/main" val="3308906625"/>
                    </a:ext>
                  </a:extLst>
                </a:gridCol>
                <a:gridCol w="3228392">
                  <a:extLst>
                    <a:ext uri="{9D8B030D-6E8A-4147-A177-3AD203B41FA5}">
                      <a16:colId xmlns:a16="http://schemas.microsoft.com/office/drawing/2014/main" val="1240316698"/>
                    </a:ext>
                  </a:extLst>
                </a:gridCol>
                <a:gridCol w="3228392">
                  <a:extLst>
                    <a:ext uri="{9D8B030D-6E8A-4147-A177-3AD203B41FA5}">
                      <a16:colId xmlns:a16="http://schemas.microsoft.com/office/drawing/2014/main" val="3345240845"/>
                    </a:ext>
                  </a:extLst>
                </a:gridCol>
              </a:tblGrid>
              <a:tr h="698920">
                <a:tc>
                  <a:txBody>
                    <a:bodyPr/>
                    <a:lstStyle/>
                    <a:p>
                      <a:pPr algn="ctr" fontAlgn="b"/>
                      <a:r>
                        <a:rPr lang="en-IN" sz="2400" b="1" dirty="0">
                          <a:effectLst/>
                        </a:rPr>
                        <a:t>Cooling System</a:t>
                      </a:r>
                    </a:p>
                  </a:txBody>
                  <a:tcPr marL="45092" marR="45092" marT="45092" marB="45092" anchor="b">
                    <a:solidFill>
                      <a:schemeClr val="accent1">
                        <a:lumMod val="20000"/>
                        <a:lumOff val="80000"/>
                      </a:schemeClr>
                    </a:solidFill>
                  </a:tcPr>
                </a:tc>
                <a:tc>
                  <a:txBody>
                    <a:bodyPr/>
                    <a:lstStyle/>
                    <a:p>
                      <a:pPr algn="ctr" fontAlgn="b"/>
                      <a:r>
                        <a:rPr lang="en-IN" sz="2400" b="1" dirty="0">
                          <a:effectLst/>
                        </a:rPr>
                        <a:t>Minimum Temperature Achievable</a:t>
                      </a:r>
                    </a:p>
                  </a:txBody>
                  <a:tcPr marL="45092" marR="45092" marT="45092" marB="45092" anchor="b">
                    <a:solidFill>
                      <a:schemeClr val="accent1">
                        <a:lumMod val="20000"/>
                        <a:lumOff val="80000"/>
                      </a:schemeClr>
                    </a:solidFill>
                  </a:tcPr>
                </a:tc>
                <a:tc>
                  <a:txBody>
                    <a:bodyPr/>
                    <a:lstStyle/>
                    <a:p>
                      <a:pPr algn="ctr" fontAlgn="b"/>
                      <a:r>
                        <a:rPr lang="en-IN" sz="2400" b="1" dirty="0">
                          <a:effectLst/>
                        </a:rPr>
                        <a:t>Type of Qubits</a:t>
                      </a:r>
                    </a:p>
                  </a:txBody>
                  <a:tcPr marL="45092" marR="45092" marT="45092" marB="45092" anchor="b">
                    <a:solidFill>
                      <a:schemeClr val="accent1">
                        <a:lumMod val="20000"/>
                        <a:lumOff val="80000"/>
                      </a:schemeClr>
                    </a:solidFill>
                  </a:tcPr>
                </a:tc>
                <a:extLst>
                  <a:ext uri="{0D108BD9-81ED-4DB2-BD59-A6C34878D82A}">
                    <a16:rowId xmlns:a16="http://schemas.microsoft.com/office/drawing/2014/main" val="2496380047"/>
                  </a:ext>
                </a:extLst>
              </a:tr>
              <a:tr h="473462">
                <a:tc>
                  <a:txBody>
                    <a:bodyPr/>
                    <a:lstStyle/>
                    <a:p>
                      <a:pPr fontAlgn="base"/>
                      <a:r>
                        <a:rPr lang="en-IN" sz="2000" b="1" dirty="0">
                          <a:effectLst/>
                        </a:rPr>
                        <a:t>Dilution Refrigerator</a:t>
                      </a:r>
                    </a:p>
                  </a:txBody>
                  <a:tcPr marL="45092" marR="45092" marT="33819" marB="33819" anchor="ctr"/>
                </a:tc>
                <a:tc>
                  <a:txBody>
                    <a:bodyPr/>
                    <a:lstStyle/>
                    <a:p>
                      <a:pPr fontAlgn="base"/>
                      <a:r>
                        <a:rPr lang="en-IN" sz="2000">
                          <a:effectLst/>
                        </a:rPr>
                        <a:t>~10 mK (10 milliKelvin)</a:t>
                      </a:r>
                    </a:p>
                  </a:txBody>
                  <a:tcPr marL="45092" marR="45092" marT="33819" marB="33819" anchor="ctr"/>
                </a:tc>
                <a:tc>
                  <a:txBody>
                    <a:bodyPr/>
                    <a:lstStyle/>
                    <a:p>
                      <a:pPr fontAlgn="base"/>
                      <a:r>
                        <a:rPr lang="en-IN" sz="2000">
                          <a:effectLst/>
                        </a:rPr>
                        <a:t>Superconducting qubits</a:t>
                      </a:r>
                    </a:p>
                  </a:txBody>
                  <a:tcPr marL="45092" marR="45092" marT="33819" marB="33819" anchor="ctr"/>
                </a:tc>
                <a:extLst>
                  <a:ext uri="{0D108BD9-81ED-4DB2-BD59-A6C34878D82A}">
                    <a16:rowId xmlns:a16="http://schemas.microsoft.com/office/drawing/2014/main" val="2579123543"/>
                  </a:ext>
                </a:extLst>
              </a:tr>
              <a:tr h="879286">
                <a:tc>
                  <a:txBody>
                    <a:bodyPr/>
                    <a:lstStyle/>
                    <a:p>
                      <a:pPr fontAlgn="base"/>
                      <a:r>
                        <a:rPr lang="en-IN" sz="2000" b="1" dirty="0">
                          <a:effectLst/>
                        </a:rPr>
                        <a:t>Adiabatic Demagnetization Refrigeration (ADR)</a:t>
                      </a:r>
                    </a:p>
                  </a:txBody>
                  <a:tcPr marL="45092" marR="45092" marT="33819" marB="33819" anchor="ctr"/>
                </a:tc>
                <a:tc>
                  <a:txBody>
                    <a:bodyPr/>
                    <a:lstStyle/>
                    <a:p>
                      <a:pPr fontAlgn="base"/>
                      <a:r>
                        <a:rPr lang="en-IN" sz="2000">
                          <a:effectLst/>
                        </a:rPr>
                        <a:t>&lt; 2 K (2000 milliKelvin)</a:t>
                      </a:r>
                    </a:p>
                  </a:txBody>
                  <a:tcPr marL="45092" marR="45092" marT="33819" marB="33819" anchor="ctr"/>
                </a:tc>
                <a:tc>
                  <a:txBody>
                    <a:bodyPr/>
                    <a:lstStyle/>
                    <a:p>
                      <a:pPr fontAlgn="base"/>
                      <a:r>
                        <a:rPr lang="en-IN" sz="2000">
                          <a:effectLst/>
                        </a:rPr>
                        <a:t>Various types of qubits</a:t>
                      </a:r>
                    </a:p>
                  </a:txBody>
                  <a:tcPr marL="45092" marR="45092" marT="33819" marB="33819" anchor="ctr"/>
                </a:tc>
                <a:extLst>
                  <a:ext uri="{0D108BD9-81ED-4DB2-BD59-A6C34878D82A}">
                    <a16:rowId xmlns:a16="http://schemas.microsoft.com/office/drawing/2014/main" val="1588235424"/>
                  </a:ext>
                </a:extLst>
              </a:tr>
              <a:tr h="676374">
                <a:tc>
                  <a:txBody>
                    <a:bodyPr/>
                    <a:lstStyle/>
                    <a:p>
                      <a:pPr fontAlgn="base"/>
                      <a:r>
                        <a:rPr lang="en-IN" sz="2000" b="1" dirty="0">
                          <a:effectLst/>
                        </a:rPr>
                        <a:t>Pulse Tube Refrigeration (PTR)</a:t>
                      </a:r>
                    </a:p>
                  </a:txBody>
                  <a:tcPr marL="45092" marR="45092" marT="33819" marB="33819" anchor="ctr"/>
                </a:tc>
                <a:tc>
                  <a:txBody>
                    <a:bodyPr/>
                    <a:lstStyle/>
                    <a:p>
                      <a:pPr fontAlgn="base"/>
                      <a:r>
                        <a:rPr lang="en-IN" sz="2000" dirty="0">
                          <a:effectLst/>
                        </a:rPr>
                        <a:t>&lt; 4 K (4000 </a:t>
                      </a:r>
                      <a:r>
                        <a:rPr lang="en-IN" sz="2000" dirty="0" err="1">
                          <a:effectLst/>
                        </a:rPr>
                        <a:t>milliKelvin</a:t>
                      </a:r>
                      <a:r>
                        <a:rPr lang="en-IN" sz="2000" dirty="0">
                          <a:effectLst/>
                        </a:rPr>
                        <a:t>)</a:t>
                      </a:r>
                    </a:p>
                  </a:txBody>
                  <a:tcPr marL="45092" marR="45092" marT="33819" marB="33819" anchor="ctr"/>
                </a:tc>
                <a:tc>
                  <a:txBody>
                    <a:bodyPr/>
                    <a:lstStyle/>
                    <a:p>
                      <a:pPr fontAlgn="base"/>
                      <a:r>
                        <a:rPr lang="en-IN" sz="2000">
                          <a:effectLst/>
                        </a:rPr>
                        <a:t>Superconducting qubits</a:t>
                      </a:r>
                    </a:p>
                  </a:txBody>
                  <a:tcPr marL="45092" marR="45092" marT="33819" marB="33819" anchor="ctr"/>
                </a:tc>
                <a:extLst>
                  <a:ext uri="{0D108BD9-81ED-4DB2-BD59-A6C34878D82A}">
                    <a16:rowId xmlns:a16="http://schemas.microsoft.com/office/drawing/2014/main" val="3751422433"/>
                  </a:ext>
                </a:extLst>
              </a:tr>
              <a:tr h="473462">
                <a:tc>
                  <a:txBody>
                    <a:bodyPr/>
                    <a:lstStyle/>
                    <a:p>
                      <a:pPr fontAlgn="base"/>
                      <a:r>
                        <a:rPr lang="en-IN" sz="2000" b="1" dirty="0">
                          <a:effectLst/>
                        </a:rPr>
                        <a:t>Laser Cooling</a:t>
                      </a:r>
                    </a:p>
                  </a:txBody>
                  <a:tcPr marL="45092" marR="45092" marT="33819" marB="33819" anchor="ctr"/>
                </a:tc>
                <a:tc>
                  <a:txBody>
                    <a:bodyPr/>
                    <a:lstStyle/>
                    <a:p>
                      <a:pPr fontAlgn="base"/>
                      <a:r>
                        <a:rPr lang="en-IN" sz="2000" dirty="0">
                          <a:effectLst/>
                        </a:rPr>
                        <a:t>Near absolute zero</a:t>
                      </a:r>
                    </a:p>
                  </a:txBody>
                  <a:tcPr marL="45092" marR="45092" marT="33819" marB="33819" anchor="ctr"/>
                </a:tc>
                <a:tc>
                  <a:txBody>
                    <a:bodyPr/>
                    <a:lstStyle/>
                    <a:p>
                      <a:pPr fontAlgn="base"/>
                      <a:r>
                        <a:rPr lang="en-IN" sz="2000">
                          <a:effectLst/>
                        </a:rPr>
                        <a:t>Trapped ions, atomic qubits</a:t>
                      </a:r>
                    </a:p>
                  </a:txBody>
                  <a:tcPr marL="45092" marR="45092" marT="33819" marB="33819" anchor="ctr"/>
                </a:tc>
                <a:extLst>
                  <a:ext uri="{0D108BD9-81ED-4DB2-BD59-A6C34878D82A}">
                    <a16:rowId xmlns:a16="http://schemas.microsoft.com/office/drawing/2014/main" val="1395044411"/>
                  </a:ext>
                </a:extLst>
              </a:tr>
              <a:tr h="473462">
                <a:tc>
                  <a:txBody>
                    <a:bodyPr/>
                    <a:lstStyle/>
                    <a:p>
                      <a:pPr fontAlgn="base"/>
                      <a:r>
                        <a:rPr lang="en-IN" sz="2000" b="1" dirty="0">
                          <a:effectLst/>
                        </a:rPr>
                        <a:t>2D Quantum Cooling System</a:t>
                      </a:r>
                    </a:p>
                  </a:txBody>
                  <a:tcPr marL="45092" marR="45092" marT="33819" marB="33819" anchor="ctr"/>
                </a:tc>
                <a:tc>
                  <a:txBody>
                    <a:bodyPr/>
                    <a:lstStyle/>
                    <a:p>
                      <a:pPr fontAlgn="base"/>
                      <a:r>
                        <a:rPr lang="en-IN" sz="2000" dirty="0">
                          <a:effectLst/>
                        </a:rPr>
                        <a:t>100 </a:t>
                      </a:r>
                      <a:r>
                        <a:rPr lang="en-IN" sz="2000" dirty="0" err="1">
                          <a:effectLst/>
                        </a:rPr>
                        <a:t>mK</a:t>
                      </a:r>
                      <a:r>
                        <a:rPr lang="en-IN" sz="2000" dirty="0">
                          <a:effectLst/>
                        </a:rPr>
                        <a:t> (100 </a:t>
                      </a:r>
                      <a:r>
                        <a:rPr lang="en-IN" sz="2000" dirty="0" err="1">
                          <a:effectLst/>
                        </a:rPr>
                        <a:t>milliKelvin</a:t>
                      </a:r>
                      <a:r>
                        <a:rPr lang="en-IN" sz="2000" dirty="0">
                          <a:effectLst/>
                        </a:rPr>
                        <a:t>)</a:t>
                      </a:r>
                    </a:p>
                  </a:txBody>
                  <a:tcPr marL="45092" marR="45092" marT="33819" marB="33819" anchor="ctr"/>
                </a:tc>
                <a:tc>
                  <a:txBody>
                    <a:bodyPr/>
                    <a:lstStyle/>
                    <a:p>
                      <a:pPr fontAlgn="base"/>
                      <a:r>
                        <a:rPr lang="en-IN" sz="2000" dirty="0">
                          <a:effectLst/>
                        </a:rPr>
                        <a:t>Various types of qubits</a:t>
                      </a:r>
                    </a:p>
                  </a:txBody>
                  <a:tcPr marL="45092" marR="45092" marT="33819" marB="33819" anchor="ctr"/>
                </a:tc>
                <a:extLst>
                  <a:ext uri="{0D108BD9-81ED-4DB2-BD59-A6C34878D82A}">
                    <a16:rowId xmlns:a16="http://schemas.microsoft.com/office/drawing/2014/main" val="3163977381"/>
                  </a:ext>
                </a:extLst>
              </a:tr>
              <a:tr h="676374">
                <a:tc>
                  <a:txBody>
                    <a:bodyPr/>
                    <a:lstStyle/>
                    <a:p>
                      <a:pPr fontAlgn="base"/>
                      <a:r>
                        <a:rPr lang="en-IN" sz="2000" b="1" dirty="0">
                          <a:effectLst/>
                        </a:rPr>
                        <a:t>Immersion Cooling with Helium-3</a:t>
                      </a:r>
                    </a:p>
                  </a:txBody>
                  <a:tcPr marL="45092" marR="45092" marT="33819" marB="33819" anchor="ctr"/>
                </a:tc>
                <a:tc>
                  <a:txBody>
                    <a:bodyPr/>
                    <a:lstStyle/>
                    <a:p>
                      <a:pPr fontAlgn="base"/>
                      <a:r>
                        <a:rPr lang="en-IN" sz="2000">
                          <a:effectLst/>
                        </a:rPr>
                        <a:t>&lt; 1 K (1000 milliKelvin)</a:t>
                      </a:r>
                    </a:p>
                  </a:txBody>
                  <a:tcPr marL="45092" marR="45092" marT="33819" marB="33819" anchor="ctr"/>
                </a:tc>
                <a:tc>
                  <a:txBody>
                    <a:bodyPr/>
                    <a:lstStyle/>
                    <a:p>
                      <a:pPr fontAlgn="base"/>
                      <a:r>
                        <a:rPr lang="en-IN" sz="2000" dirty="0">
                          <a:effectLst/>
                        </a:rPr>
                        <a:t>Superconducting qubits</a:t>
                      </a:r>
                    </a:p>
                  </a:txBody>
                  <a:tcPr marL="45092" marR="45092" marT="33819" marB="33819" anchor="ctr"/>
                </a:tc>
                <a:extLst>
                  <a:ext uri="{0D108BD9-81ED-4DB2-BD59-A6C34878D82A}">
                    <a16:rowId xmlns:a16="http://schemas.microsoft.com/office/drawing/2014/main" val="2343213520"/>
                  </a:ext>
                </a:extLst>
              </a:tr>
            </a:tbl>
          </a:graphicData>
        </a:graphic>
      </p:graphicFrame>
    </p:spTree>
    <p:extLst>
      <p:ext uri="{BB962C8B-B14F-4D97-AF65-F5344CB8AC3E}">
        <p14:creationId xmlns:p14="http://schemas.microsoft.com/office/powerpoint/2010/main" val="36099360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63DFC73E-50D1-E1D2-B0EA-AEFD60B6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416" y="179983"/>
            <a:ext cx="4890072" cy="64980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3812" y="6279502"/>
            <a:ext cx="9601200" cy="369332"/>
          </a:xfrm>
          <a:prstGeom prst="rect">
            <a:avLst/>
          </a:prstGeom>
          <a:noFill/>
        </p:spPr>
        <p:txBody>
          <a:bodyPr wrap="square" rtlCol="0">
            <a:spAutoFit/>
          </a:bodyPr>
          <a:lstStyle/>
          <a:p>
            <a:r>
              <a:rPr lang="en-US" dirty="0" smtClean="0"/>
              <a:t>Source: </a:t>
            </a:r>
            <a:r>
              <a:rPr lang="en-US" dirty="0">
                <a:hlinkClick r:id="rId3"/>
              </a:rPr>
              <a:t>(4) Quantum Computing 1: Breaking down the process | LinkedIn</a:t>
            </a:r>
            <a:endParaRPr lang="en-IN" dirty="0"/>
          </a:p>
        </p:txBody>
      </p:sp>
    </p:spTree>
    <p:extLst>
      <p:ext uri="{BB962C8B-B14F-4D97-AF65-F5344CB8AC3E}">
        <p14:creationId xmlns:p14="http://schemas.microsoft.com/office/powerpoint/2010/main" val="24059942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1809" y="2520496"/>
            <a:ext cx="7633995" cy="1325563"/>
          </a:xfrm>
          <a:solidFill>
            <a:schemeClr val="accent2">
              <a:lumMod val="20000"/>
              <a:lumOff val="80000"/>
            </a:schemeClr>
          </a:solidFill>
        </p:spPr>
        <p:txBody>
          <a:bodyPr/>
          <a:lstStyle/>
          <a:p>
            <a:r>
              <a:rPr lang="en-US" b="1" dirty="0"/>
              <a:t>1.0 Why Quantum Computing?</a:t>
            </a:r>
            <a:endParaRPr lang="en-IN" b="1" dirty="0"/>
          </a:p>
        </p:txBody>
      </p:sp>
    </p:spTree>
    <p:extLst>
      <p:ext uri="{BB962C8B-B14F-4D97-AF65-F5344CB8AC3E}">
        <p14:creationId xmlns:p14="http://schemas.microsoft.com/office/powerpoint/2010/main" val="33277621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University of Glasgow - University news - Archive of news - 2021 - November  - UofG lends support to £6.5m quantum computing consortium">
            <a:extLst>
              <a:ext uri="{FF2B5EF4-FFF2-40B4-BE49-F238E27FC236}">
                <a16:creationId xmlns:a16="http://schemas.microsoft.com/office/drawing/2014/main" id="{C2495684-FD82-F670-759D-7702F5D5C3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7" y="136196"/>
            <a:ext cx="8942877" cy="60536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9208" y="6189836"/>
            <a:ext cx="10720874" cy="646331"/>
          </a:xfrm>
          <a:prstGeom prst="rect">
            <a:avLst/>
          </a:prstGeom>
          <a:noFill/>
        </p:spPr>
        <p:txBody>
          <a:bodyPr wrap="square" rtlCol="0">
            <a:spAutoFit/>
          </a:bodyPr>
          <a:lstStyle/>
          <a:p>
            <a:r>
              <a:rPr lang="en-US" dirty="0" smtClean="0"/>
              <a:t>Image Source: </a:t>
            </a:r>
            <a:r>
              <a:rPr lang="en-US" dirty="0">
                <a:hlinkClick r:id="rId3"/>
              </a:rPr>
              <a:t>University of Glasgow - University news - Archive of news - 2021 - November - </a:t>
            </a:r>
            <a:r>
              <a:rPr lang="en-US" dirty="0" err="1">
                <a:hlinkClick r:id="rId3"/>
              </a:rPr>
              <a:t>UofG</a:t>
            </a:r>
            <a:r>
              <a:rPr lang="en-US" dirty="0">
                <a:hlinkClick r:id="rId3"/>
              </a:rPr>
              <a:t> lends support to £6.5m quantum computing consortium</a:t>
            </a:r>
            <a:endParaRPr lang="en-IN" dirty="0"/>
          </a:p>
        </p:txBody>
      </p:sp>
    </p:spTree>
    <p:extLst>
      <p:ext uri="{BB962C8B-B14F-4D97-AF65-F5344CB8AC3E}">
        <p14:creationId xmlns:p14="http://schemas.microsoft.com/office/powerpoint/2010/main" val="424380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Quiz 1</a:t>
            </a:r>
            <a:endParaRPr lang="en-IN" b="1"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66657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987" y="270587"/>
            <a:ext cx="4844144" cy="1098809"/>
          </a:xfrm>
          <a:solidFill>
            <a:schemeClr val="bg1">
              <a:lumMod val="95000"/>
            </a:schemeClr>
          </a:solidFill>
        </p:spPr>
        <p:txBody>
          <a:bodyPr>
            <a:normAutofit/>
          </a:bodyPr>
          <a:lstStyle/>
          <a:p>
            <a:pPr algn="ctr"/>
            <a:r>
              <a:rPr lang="en-US" b="1" dirty="0" smtClean="0"/>
              <a:t>2. Qubit: Topics</a:t>
            </a:r>
            <a:endParaRPr lang="en-IN" b="1" dirty="0"/>
          </a:p>
        </p:txBody>
      </p:sp>
      <p:sp>
        <p:nvSpPr>
          <p:cNvPr id="3" name="Content Placeholder 2"/>
          <p:cNvSpPr>
            <a:spLocks noGrp="1"/>
          </p:cNvSpPr>
          <p:nvPr>
            <p:ph idx="1"/>
          </p:nvPr>
        </p:nvSpPr>
        <p:spPr>
          <a:xfrm>
            <a:off x="5682343" y="114429"/>
            <a:ext cx="6419461" cy="6764694"/>
          </a:xfrm>
          <a:solidFill>
            <a:schemeClr val="bg1">
              <a:lumMod val="95000"/>
            </a:schemeClr>
          </a:solidFill>
        </p:spPr>
        <p:txBody>
          <a:bodyPr>
            <a:normAutofit fontScale="25000" lnSpcReduction="20000"/>
          </a:bodyPr>
          <a:lstStyle/>
          <a:p>
            <a:pPr marL="0" indent="0">
              <a:buNone/>
            </a:pPr>
            <a:r>
              <a:rPr lang="en-IN" sz="8000" b="1" dirty="0" smtClean="0"/>
              <a:t>1.Qubits </a:t>
            </a:r>
            <a:r>
              <a:rPr lang="en-IN" sz="8000" b="1" dirty="0"/>
              <a:t>and States</a:t>
            </a:r>
          </a:p>
          <a:p>
            <a:pPr marL="0" indent="0">
              <a:buNone/>
            </a:pPr>
            <a:r>
              <a:rPr lang="en-IN" sz="8000" b="1" dirty="0"/>
              <a:t>2.Representation of Qubits :</a:t>
            </a:r>
          </a:p>
          <a:p>
            <a:pPr lvl="1"/>
            <a:r>
              <a:rPr lang="en-IN" sz="8000" b="1" dirty="0"/>
              <a:t>   State Vectors</a:t>
            </a:r>
          </a:p>
          <a:p>
            <a:pPr lvl="1"/>
            <a:r>
              <a:rPr lang="en-IN" sz="8000" b="1" dirty="0"/>
              <a:t>   Dirac Notation : Basic Elements</a:t>
            </a:r>
          </a:p>
          <a:p>
            <a:pPr lvl="1"/>
            <a:r>
              <a:rPr lang="en-IN" sz="8000" b="1" dirty="0"/>
              <a:t>   Representing General Qubit States</a:t>
            </a:r>
          </a:p>
          <a:p>
            <a:pPr lvl="1"/>
            <a:r>
              <a:rPr lang="en-IN" sz="8000" b="1" dirty="0"/>
              <a:t>   Common Qubit states</a:t>
            </a:r>
          </a:p>
          <a:p>
            <a:pPr lvl="1"/>
            <a:r>
              <a:rPr lang="en-IN" sz="8000" b="1" dirty="0"/>
              <a:t>   Measurement in Qubit Notation</a:t>
            </a:r>
          </a:p>
          <a:p>
            <a:pPr marL="0" indent="0">
              <a:buNone/>
            </a:pPr>
            <a:r>
              <a:rPr lang="en-IN" sz="8000" b="1" dirty="0"/>
              <a:t>3. Inner Product and Outer Product</a:t>
            </a:r>
          </a:p>
          <a:p>
            <a:pPr marL="0" indent="0">
              <a:buNone/>
            </a:pPr>
            <a:r>
              <a:rPr lang="en-IN" sz="8000" b="1" dirty="0"/>
              <a:t>4. Perpendicular and Parallel Qubit Vectors</a:t>
            </a:r>
          </a:p>
          <a:p>
            <a:pPr marL="0" indent="0">
              <a:buNone/>
            </a:pPr>
            <a:r>
              <a:rPr lang="en-IN" sz="8000" b="1" dirty="0"/>
              <a:t>5. Magnitude and Normalization of the Qubit Vector</a:t>
            </a:r>
          </a:p>
          <a:p>
            <a:pPr marL="0" indent="0">
              <a:buNone/>
            </a:pPr>
            <a:r>
              <a:rPr lang="en-IN" sz="8000" b="1" dirty="0"/>
              <a:t>6. Angle between two Qubit vector using Dot Product</a:t>
            </a:r>
          </a:p>
          <a:p>
            <a:pPr marL="0" indent="0">
              <a:buNone/>
            </a:pPr>
            <a:r>
              <a:rPr lang="en-IN" sz="8000" b="1" dirty="0"/>
              <a:t>7. Linear Combination of two qubit vectors</a:t>
            </a:r>
          </a:p>
          <a:p>
            <a:pPr marL="0" indent="0">
              <a:buNone/>
            </a:pPr>
            <a:r>
              <a:rPr lang="en-IN" sz="8000" b="1" dirty="0"/>
              <a:t>8. Superposition of Qubits</a:t>
            </a:r>
          </a:p>
          <a:p>
            <a:pPr marL="0" indent="0">
              <a:buNone/>
            </a:pPr>
            <a:r>
              <a:rPr lang="en-IN" sz="8000" b="1" dirty="0"/>
              <a:t>9. Hilbert Space </a:t>
            </a:r>
          </a:p>
          <a:p>
            <a:pPr marL="0" indent="0">
              <a:buNone/>
            </a:pPr>
            <a:r>
              <a:rPr lang="en-IN" sz="8000" b="1" dirty="0"/>
              <a:t>10. Basis</a:t>
            </a:r>
          </a:p>
          <a:p>
            <a:pPr marL="0" indent="0">
              <a:buNone/>
            </a:pPr>
            <a:r>
              <a:rPr lang="en-IN" sz="8000" b="1" dirty="0"/>
              <a:t>11. Tensor Products</a:t>
            </a:r>
          </a:p>
          <a:p>
            <a:pPr marL="0" indent="0">
              <a:buNone/>
            </a:pPr>
            <a:r>
              <a:rPr lang="en-IN" sz="8000" b="1" dirty="0"/>
              <a:t>12. Entanglement of Qubits in Hilbert Space</a:t>
            </a:r>
          </a:p>
          <a:p>
            <a:pPr marL="0" indent="0">
              <a:buNone/>
            </a:pPr>
            <a:r>
              <a:rPr lang="en-IN" sz="8000" b="1" dirty="0"/>
              <a:t>13. Bell State</a:t>
            </a:r>
          </a:p>
          <a:p>
            <a:pPr marL="0" indent="0">
              <a:buNone/>
            </a:pPr>
            <a:r>
              <a:rPr lang="en-IN" sz="8000" b="1" dirty="0"/>
              <a:t>14. Complex numbers in Polar Form</a:t>
            </a:r>
          </a:p>
          <a:p>
            <a:pPr marL="0" indent="0">
              <a:buNone/>
            </a:pPr>
            <a:r>
              <a:rPr lang="en-IN" sz="8000" b="1" dirty="0"/>
              <a:t>15. Representing Qubits states in Bloch Sphere</a:t>
            </a:r>
          </a:p>
          <a:p>
            <a:endParaRPr lang="en-IN" b="1" dirty="0"/>
          </a:p>
        </p:txBody>
      </p:sp>
      <p:sp>
        <p:nvSpPr>
          <p:cNvPr id="4" name="Rectangle 3"/>
          <p:cNvSpPr/>
          <p:nvPr/>
        </p:nvSpPr>
        <p:spPr>
          <a:xfrm>
            <a:off x="422987" y="2080925"/>
            <a:ext cx="4844144" cy="923330"/>
          </a:xfrm>
          <a:prstGeom prst="rect">
            <a:avLst/>
          </a:prstGeom>
        </p:spPr>
        <p:txBody>
          <a:bodyPr wrap="square">
            <a:spAutoFit/>
          </a:bodyPr>
          <a:lstStyle/>
          <a:p>
            <a:r>
              <a:rPr lang="en-US" dirty="0"/>
              <a:t>A qubit, or quantum bit, is the fundamental unit of information in quantum computing, analogous to a classical bit in traditional computing.</a:t>
            </a:r>
            <a:endParaRPr lang="en-IN" dirty="0"/>
          </a:p>
        </p:txBody>
      </p:sp>
      <p:pic>
        <p:nvPicPr>
          <p:cNvPr id="6" name="Picture 5"/>
          <p:cNvPicPr>
            <a:picLocks noChangeAspect="1"/>
          </p:cNvPicPr>
          <p:nvPr/>
        </p:nvPicPr>
        <p:blipFill>
          <a:blip r:embed="rId2"/>
          <a:stretch>
            <a:fillRect/>
          </a:stretch>
        </p:blipFill>
        <p:spPr>
          <a:xfrm>
            <a:off x="566087" y="3418892"/>
            <a:ext cx="4701044" cy="2634501"/>
          </a:xfrm>
          <a:prstGeom prst="rect">
            <a:avLst/>
          </a:prstGeom>
        </p:spPr>
      </p:pic>
    </p:spTree>
    <p:extLst>
      <p:ext uri="{BB962C8B-B14F-4D97-AF65-F5344CB8AC3E}">
        <p14:creationId xmlns:p14="http://schemas.microsoft.com/office/powerpoint/2010/main" val="5287661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29447003"/>
              </p:ext>
            </p:extLst>
          </p:nvPr>
        </p:nvGraphicFramePr>
        <p:xfrm>
          <a:off x="0" y="0"/>
          <a:ext cx="12191999" cy="6875605"/>
        </p:xfrm>
        <a:graphic>
          <a:graphicData uri="http://schemas.openxmlformats.org/drawingml/2006/table">
            <a:tbl>
              <a:tblPr firstRow="1" bandRow="1">
                <a:tableStyleId>{5940675A-B579-460E-94D1-54222C63F5DA}</a:tableStyleId>
              </a:tblPr>
              <a:tblGrid>
                <a:gridCol w="1209692">
                  <a:extLst>
                    <a:ext uri="{9D8B030D-6E8A-4147-A177-3AD203B41FA5}">
                      <a16:colId xmlns:a16="http://schemas.microsoft.com/office/drawing/2014/main" val="3178110998"/>
                    </a:ext>
                  </a:extLst>
                </a:gridCol>
                <a:gridCol w="1899584">
                  <a:extLst>
                    <a:ext uri="{9D8B030D-6E8A-4147-A177-3AD203B41FA5}">
                      <a16:colId xmlns:a16="http://schemas.microsoft.com/office/drawing/2014/main" val="2101199864"/>
                    </a:ext>
                  </a:extLst>
                </a:gridCol>
                <a:gridCol w="4661275">
                  <a:extLst>
                    <a:ext uri="{9D8B030D-6E8A-4147-A177-3AD203B41FA5}">
                      <a16:colId xmlns:a16="http://schemas.microsoft.com/office/drawing/2014/main" val="639846265"/>
                    </a:ext>
                  </a:extLst>
                </a:gridCol>
                <a:gridCol w="4421448">
                  <a:extLst>
                    <a:ext uri="{9D8B030D-6E8A-4147-A177-3AD203B41FA5}">
                      <a16:colId xmlns:a16="http://schemas.microsoft.com/office/drawing/2014/main" val="887736691"/>
                    </a:ext>
                  </a:extLst>
                </a:gridCol>
              </a:tblGrid>
              <a:tr h="344020">
                <a:tc>
                  <a:txBody>
                    <a:bodyPr/>
                    <a:lstStyle/>
                    <a:p>
                      <a:r>
                        <a:rPr lang="en-US" sz="1800" b="1" dirty="0" smtClean="0"/>
                        <a:t>N-qubit</a:t>
                      </a:r>
                      <a:endParaRPr lang="en-IN" sz="1800" b="1" dirty="0"/>
                    </a:p>
                  </a:txBody>
                  <a:tcPr/>
                </a:tc>
                <a:tc>
                  <a:txBody>
                    <a:bodyPr/>
                    <a:lstStyle/>
                    <a:p>
                      <a:r>
                        <a:rPr lang="en-US" sz="1800" b="1" dirty="0" smtClean="0"/>
                        <a:t>Number of states</a:t>
                      </a:r>
                      <a:endParaRPr lang="en-IN" sz="1800" b="1" dirty="0"/>
                    </a:p>
                  </a:txBody>
                  <a:tcPr/>
                </a:tc>
                <a:tc>
                  <a:txBody>
                    <a:bodyPr/>
                    <a:lstStyle/>
                    <a:p>
                      <a:r>
                        <a:rPr lang="en-US" sz="1800" b="1" dirty="0" smtClean="0"/>
                        <a:t>States</a:t>
                      </a:r>
                      <a:endParaRPr lang="en-IN" sz="1800" b="1" dirty="0"/>
                    </a:p>
                  </a:txBody>
                  <a:tcPr/>
                </a:tc>
                <a:tc>
                  <a:txBody>
                    <a:bodyPr/>
                    <a:lstStyle/>
                    <a:p>
                      <a:r>
                        <a:rPr lang="en-US" sz="1800" b="1" dirty="0" smtClean="0"/>
                        <a:t>Examples</a:t>
                      </a:r>
                      <a:endParaRPr lang="en-IN" sz="1800" b="1" dirty="0"/>
                    </a:p>
                  </a:txBody>
                  <a:tcPr/>
                </a:tc>
                <a:extLst>
                  <a:ext uri="{0D108BD9-81ED-4DB2-BD59-A6C34878D82A}">
                    <a16:rowId xmlns:a16="http://schemas.microsoft.com/office/drawing/2014/main" val="3968431463"/>
                  </a:ext>
                </a:extLst>
              </a:tr>
              <a:tr h="659395">
                <a:tc>
                  <a:txBody>
                    <a:bodyPr/>
                    <a:lstStyle/>
                    <a:p>
                      <a:r>
                        <a:rPr lang="en-US" dirty="0" smtClean="0"/>
                        <a:t>1</a:t>
                      </a:r>
                      <a:endParaRPr lang="en-IN" dirty="0"/>
                    </a:p>
                  </a:txBody>
                  <a:tcPr/>
                </a:tc>
                <a:tc>
                  <a:txBody>
                    <a:bodyPr/>
                    <a:lstStyle/>
                    <a:p>
                      <a:r>
                        <a:rPr lang="en-US" dirty="0" smtClean="0"/>
                        <a:t>2^1 = 2</a:t>
                      </a:r>
                      <a:endParaRPr lang="en-IN" dirty="0"/>
                    </a:p>
                  </a:txBody>
                  <a:tcPr/>
                </a:tc>
                <a:tc>
                  <a:txBody>
                    <a:bodyPr/>
                    <a:lstStyle/>
                    <a:p>
                      <a:r>
                        <a:rPr lang="en-US" dirty="0" smtClean="0"/>
                        <a:t>|0⟩ and |1⟩ </a:t>
                      </a:r>
                      <a:endParaRPr lang="en-IN" dirty="0"/>
                    </a:p>
                  </a:txBody>
                  <a:tcPr/>
                </a:tc>
                <a:tc>
                  <a:txBody>
                    <a:bodyPr/>
                    <a:lstStyle/>
                    <a:p>
                      <a:r>
                        <a:rPr lang="en-US" sz="1800" b="0" i="0" kern="1200" dirty="0" smtClean="0">
                          <a:solidFill>
                            <a:schemeClr val="tx1"/>
                          </a:solidFill>
                          <a:effectLst/>
                          <a:latin typeface="+mn-lt"/>
                          <a:ea typeface="+mn-ea"/>
                          <a:cs typeface="+mn-cs"/>
                        </a:rPr>
                        <a:t>A single qubit can be used as a highly sensitive quantum sensor to measure magnetic fields, electric fields, temperature, pressure and other quantities with extremely high precision</a:t>
                      </a:r>
                      <a:endParaRPr lang="en-IN" dirty="0"/>
                    </a:p>
                  </a:txBody>
                  <a:tcPr/>
                </a:tc>
                <a:extLst>
                  <a:ext uri="{0D108BD9-81ED-4DB2-BD59-A6C34878D82A}">
                    <a16:rowId xmlns:a16="http://schemas.microsoft.com/office/drawing/2014/main" val="2830403096"/>
                  </a:ext>
                </a:extLst>
              </a:tr>
              <a:tr h="671804">
                <a:tc>
                  <a:txBody>
                    <a:bodyPr/>
                    <a:lstStyle/>
                    <a:p>
                      <a:r>
                        <a:rPr lang="en-US" dirty="0" smtClean="0"/>
                        <a:t>2</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2^2 = 4</a:t>
                      </a:r>
                      <a:endParaRPr lang="en-IN" dirty="0" smtClean="0"/>
                    </a:p>
                    <a:p>
                      <a:endParaRPr lang="en-IN" dirty="0"/>
                    </a:p>
                  </a:txBody>
                  <a:tcPr/>
                </a:tc>
                <a:tc>
                  <a:txBody>
                    <a:bodyPr/>
                    <a:lstStyle/>
                    <a:p>
                      <a:r>
                        <a:rPr lang="en-US" dirty="0" smtClean="0"/>
                        <a:t>00⟩, |01⟩, |10⟩, and |11⟩</a:t>
                      </a:r>
                      <a:endParaRPr lang="en-IN" dirty="0"/>
                    </a:p>
                  </a:txBody>
                  <a:tcPr/>
                </a:tc>
                <a:tc>
                  <a:txBody>
                    <a:bodyPr/>
                    <a:lstStyle/>
                    <a:p>
                      <a:r>
                        <a:rPr lang="en-US" dirty="0" smtClean="0"/>
                        <a:t>Used to create entangled states, such as the Bell state 1/</a:t>
                      </a:r>
                      <a:r>
                        <a:rPr lang="en-US" dirty="0" err="1" smtClean="0"/>
                        <a:t>sqrt</a:t>
                      </a:r>
                      <a:r>
                        <a:rPr lang="en-US" dirty="0" smtClean="0"/>
                        <a:t>(2)*(∣00⟩+∣11⟩). </a:t>
                      </a:r>
                      <a:endParaRPr lang="en-IN" dirty="0"/>
                    </a:p>
                  </a:txBody>
                  <a:tcPr/>
                </a:tc>
                <a:extLst>
                  <a:ext uri="{0D108BD9-81ED-4DB2-BD59-A6C34878D82A}">
                    <a16:rowId xmlns:a16="http://schemas.microsoft.com/office/drawing/2014/main" val="275929883"/>
                  </a:ext>
                </a:extLst>
              </a:tr>
              <a:tr h="877056">
                <a:tc>
                  <a:txBody>
                    <a:bodyPr/>
                    <a:lstStyle/>
                    <a:p>
                      <a:r>
                        <a:rPr lang="en-US" dirty="0" smtClean="0"/>
                        <a:t>3</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 8</a:t>
                      </a:r>
                      <a:endParaRPr lang="en-IN" dirty="0" smtClean="0"/>
                    </a:p>
                    <a:p>
                      <a:endParaRPr lang="en-IN" dirty="0"/>
                    </a:p>
                  </a:txBody>
                  <a:tcPr/>
                </a:tc>
                <a:tc>
                  <a:txBody>
                    <a:bodyPr/>
                    <a:lstStyle/>
                    <a:p>
                      <a:r>
                        <a:rPr lang="en-IN" dirty="0" smtClean="0"/>
                        <a:t>|000⟩, |001⟩, |010⟩, |011⟩, |100⟩, |101⟩, |110⟩, and |111⟩</a:t>
                      </a:r>
                      <a:endParaRPr lang="en-IN" dirty="0"/>
                    </a:p>
                  </a:txBody>
                  <a:tcPr/>
                </a:tc>
                <a:tc>
                  <a:txBody>
                    <a:bodyPr/>
                    <a:lstStyle/>
                    <a:p>
                      <a:r>
                        <a:rPr lang="en-US" dirty="0" smtClean="0"/>
                        <a:t>A 3-qubit quantum computer can be used to simulate the behavior of a simple molecule like hydrogen (H2) </a:t>
                      </a:r>
                      <a:endParaRPr lang="en-IN" dirty="0"/>
                    </a:p>
                  </a:txBody>
                  <a:tcPr/>
                </a:tc>
                <a:extLst>
                  <a:ext uri="{0D108BD9-81ED-4DB2-BD59-A6C34878D82A}">
                    <a16:rowId xmlns:a16="http://schemas.microsoft.com/office/drawing/2014/main" val="3336757667"/>
                  </a:ext>
                </a:extLst>
              </a:tr>
              <a:tr h="1140172">
                <a:tc>
                  <a:txBody>
                    <a:bodyPr/>
                    <a:lstStyle/>
                    <a:p>
                      <a:r>
                        <a:rPr lang="en-US" dirty="0" smtClean="0"/>
                        <a:t>4</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2^4 = 16</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|0000⟩, |0001⟩, |0010⟩, |0011⟩, |0100⟩, |0101⟩, |0110⟩, |0111⟩, |1000⟩, |1001⟩, |1010⟩, |1011⟩, |1100⟩, |1101⟩, |1110⟩, and |1111⟩.</a:t>
                      </a:r>
                      <a:endParaRPr lang="en-IN" dirty="0"/>
                    </a:p>
                  </a:txBody>
                  <a:tcPr/>
                </a:tc>
                <a:tc>
                  <a:txBody>
                    <a:bodyPr/>
                    <a:lstStyle/>
                    <a:p>
                      <a:r>
                        <a:rPr lang="en-IN" dirty="0" smtClean="0"/>
                        <a:t>A 4-qubit computer can be used to implement Grover's algorithm, which searches an unsorted database</a:t>
                      </a:r>
                      <a:endParaRPr lang="en-IN" dirty="0"/>
                    </a:p>
                  </a:txBody>
                  <a:tcPr/>
                </a:tc>
                <a:extLst>
                  <a:ext uri="{0D108BD9-81ED-4DB2-BD59-A6C34878D82A}">
                    <a16:rowId xmlns:a16="http://schemas.microsoft.com/office/drawing/2014/main" val="4128941418"/>
                  </a:ext>
                </a:extLst>
              </a:tr>
              <a:tr h="877056">
                <a:tc>
                  <a:txBody>
                    <a:bodyPr/>
                    <a:lstStyle/>
                    <a:p>
                      <a:r>
                        <a:rPr lang="en-US" dirty="0" smtClean="0"/>
                        <a:t>8</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2^8 = 256</a:t>
                      </a:r>
                      <a:endParaRPr lang="en-IN" dirty="0" smtClean="0"/>
                    </a:p>
                    <a:p>
                      <a:endParaRPr lang="en-IN" dirty="0"/>
                    </a:p>
                  </a:txBody>
                  <a:tcPr/>
                </a:tc>
                <a:tc>
                  <a:txBody>
                    <a:bodyPr/>
                    <a:lstStyle/>
                    <a:p>
                      <a:endParaRPr lang="en-IN" dirty="0"/>
                    </a:p>
                  </a:txBody>
                  <a:tcPr/>
                </a:tc>
                <a:tc>
                  <a:txBody>
                    <a:bodyPr/>
                    <a:lstStyle/>
                    <a:p>
                      <a:r>
                        <a:rPr lang="en-US" dirty="0" smtClean="0"/>
                        <a:t>An 8-qubit quantum computer can be used to factor large numbers using </a:t>
                      </a:r>
                      <a:r>
                        <a:rPr lang="en-US" b="1" dirty="0" smtClean="0"/>
                        <a:t>Shor's </a:t>
                      </a:r>
                      <a:r>
                        <a:rPr lang="en-US" dirty="0" smtClean="0"/>
                        <a:t>algorithm,</a:t>
                      </a:r>
                      <a:endParaRPr lang="en-IN" dirty="0"/>
                    </a:p>
                  </a:txBody>
                  <a:tcPr/>
                </a:tc>
                <a:extLst>
                  <a:ext uri="{0D108BD9-81ED-4DB2-BD59-A6C34878D82A}">
                    <a16:rowId xmlns:a16="http://schemas.microsoft.com/office/drawing/2014/main" val="3461872498"/>
                  </a:ext>
                </a:extLst>
              </a:tr>
              <a:tr h="1357481">
                <a:tc>
                  <a:txBody>
                    <a:bodyPr/>
                    <a:lstStyle/>
                    <a:p>
                      <a:r>
                        <a:rPr lang="en-US" dirty="0" smtClean="0"/>
                        <a:t>30</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2^30 = 1 billion</a:t>
                      </a:r>
                      <a:endParaRPr lang="en-IN" dirty="0" smtClean="0"/>
                    </a:p>
                    <a:p>
                      <a:endParaRPr lang="en-IN" dirty="0"/>
                    </a:p>
                  </a:txBody>
                  <a:tcPr/>
                </a:tc>
                <a:tc>
                  <a:txBody>
                    <a:bodyPr/>
                    <a:lstStyle/>
                    <a:p>
                      <a:endParaRPr lang="en-IN" dirty="0"/>
                    </a:p>
                  </a:txBody>
                  <a:tcPr/>
                </a:tc>
                <a:tc>
                  <a:txBody>
                    <a:bodyPr/>
                    <a:lstStyle/>
                    <a:p>
                      <a:r>
                        <a:rPr lang="en-US" dirty="0" smtClean="0"/>
                        <a:t>Could be used to simulate the behavior of complex molecules and materials, which is crucial for developing new drugs, batteries, and other technologies</a:t>
                      </a:r>
                      <a:endParaRPr lang="en-IN" dirty="0"/>
                    </a:p>
                  </a:txBody>
                  <a:tcPr/>
                </a:tc>
                <a:extLst>
                  <a:ext uri="{0D108BD9-81ED-4DB2-BD59-A6C34878D82A}">
                    <a16:rowId xmlns:a16="http://schemas.microsoft.com/office/drawing/2014/main" val="2865750842"/>
                  </a:ext>
                </a:extLst>
              </a:tr>
            </a:tbl>
          </a:graphicData>
        </a:graphic>
      </p:graphicFrame>
    </p:spTree>
    <p:extLst>
      <p:ext uri="{BB962C8B-B14F-4D97-AF65-F5344CB8AC3E}">
        <p14:creationId xmlns:p14="http://schemas.microsoft.com/office/powerpoint/2010/main" val="3544742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Classical 2-Bit Example:</a:t>
            </a:r>
          </a:p>
        </p:txBody>
      </p:sp>
      <p:sp>
        <p:nvSpPr>
          <p:cNvPr id="3" name="Content Placeholder 2"/>
          <p:cNvSpPr>
            <a:spLocks noGrp="1"/>
          </p:cNvSpPr>
          <p:nvPr>
            <p:ph idx="1"/>
          </p:nvPr>
        </p:nvSpPr>
        <p:spPr/>
        <p:txBody>
          <a:bodyPr/>
          <a:lstStyle/>
          <a:p>
            <a:r>
              <a:rPr lang="en-US" b="1" dirty="0"/>
              <a:t>In classical computing, two bits can represent four distinct states</a:t>
            </a:r>
            <a:r>
              <a:rPr lang="en-US" dirty="0"/>
              <a:t>: </a:t>
            </a:r>
            <a:endParaRPr lang="en-US" dirty="0" smtClean="0"/>
          </a:p>
          <a:p>
            <a:pPr lvl="1"/>
            <a:r>
              <a:rPr lang="en-US" dirty="0" smtClean="0"/>
              <a:t>00, </a:t>
            </a:r>
            <a:r>
              <a:rPr lang="en-US" dirty="0"/>
              <a:t>01, 10, and </a:t>
            </a:r>
            <a:r>
              <a:rPr lang="en-US" dirty="0" smtClean="0"/>
              <a:t>11 whose binary values are 0,1,2 and 3. </a:t>
            </a:r>
          </a:p>
          <a:p>
            <a:pPr lvl="1"/>
            <a:r>
              <a:rPr lang="en-US" dirty="0" smtClean="0"/>
              <a:t>Each </a:t>
            </a:r>
            <a:r>
              <a:rPr lang="en-US" dirty="0"/>
              <a:t>bit is either 0 or 1</a:t>
            </a:r>
            <a:r>
              <a:rPr lang="en-US" dirty="0" smtClean="0"/>
              <a:t>.</a:t>
            </a:r>
          </a:p>
          <a:p>
            <a:r>
              <a:rPr lang="en-US" dirty="0"/>
              <a:t>Each state represents a unique combination of the two bits, corresponding to a specific decimal value from 0 to 3. </a:t>
            </a:r>
            <a:endParaRPr lang="en-US" dirty="0" smtClean="0"/>
          </a:p>
          <a:p>
            <a:r>
              <a:rPr lang="en-US" dirty="0" smtClean="0"/>
              <a:t>The </a:t>
            </a:r>
            <a:r>
              <a:rPr lang="en-US" dirty="0"/>
              <a:t>system can only be in </a:t>
            </a:r>
            <a:r>
              <a:rPr lang="en-US" b="1" dirty="0"/>
              <a:t>one of these states at a time</a:t>
            </a:r>
            <a:r>
              <a:rPr lang="en-US" dirty="0"/>
              <a:t>.</a:t>
            </a:r>
          </a:p>
          <a:p>
            <a:pPr lvl="1"/>
            <a:endParaRPr lang="en-IN" dirty="0"/>
          </a:p>
        </p:txBody>
      </p:sp>
    </p:spTree>
    <p:extLst>
      <p:ext uri="{BB962C8B-B14F-4D97-AF65-F5344CB8AC3E}">
        <p14:creationId xmlns:p14="http://schemas.microsoft.com/office/powerpoint/2010/main" val="3645315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1681"/>
          </a:xfrm>
          <a:solidFill>
            <a:schemeClr val="accent2">
              <a:lumMod val="20000"/>
              <a:lumOff val="80000"/>
            </a:schemeClr>
          </a:solidFill>
        </p:spPr>
        <p:txBody>
          <a:bodyPr/>
          <a:lstStyle/>
          <a:p>
            <a:r>
              <a:rPr lang="en-IN" b="1" dirty="0"/>
              <a:t>Quantum 2-Qubit System:</a:t>
            </a:r>
          </a:p>
        </p:txBody>
      </p:sp>
      <p:sp>
        <p:nvSpPr>
          <p:cNvPr id="3" name="Content Placeholder 2"/>
          <p:cNvSpPr>
            <a:spLocks noGrp="1"/>
          </p:cNvSpPr>
          <p:nvPr>
            <p:ph idx="1"/>
          </p:nvPr>
        </p:nvSpPr>
        <p:spPr>
          <a:xfrm>
            <a:off x="838200" y="1690688"/>
            <a:ext cx="10515600" cy="1555750"/>
          </a:xfrm>
        </p:spPr>
        <p:txBody>
          <a:bodyPr>
            <a:normAutofit fontScale="92500" lnSpcReduction="10000"/>
          </a:bodyPr>
          <a:lstStyle/>
          <a:p>
            <a:r>
              <a:rPr lang="en-US" dirty="0"/>
              <a:t>In quantum computing, two qubits can represent a superposition of all four states (00, 01, 10, and 11) simultaneously. </a:t>
            </a:r>
            <a:endParaRPr lang="en-US" dirty="0" smtClean="0"/>
          </a:p>
          <a:p>
            <a:r>
              <a:rPr lang="en-US" dirty="0" smtClean="0"/>
              <a:t>The </a:t>
            </a:r>
            <a:r>
              <a:rPr lang="en-US" dirty="0"/>
              <a:t>state of the qubits is described as a linear combination of these basis states</a:t>
            </a:r>
            <a:r>
              <a:rPr lang="en-US" dirty="0" smtClean="0"/>
              <a:t>.</a:t>
            </a:r>
          </a:p>
          <a:p>
            <a:endParaRPr lang="en-IN" dirty="0"/>
          </a:p>
        </p:txBody>
      </p:sp>
      <p:pic>
        <p:nvPicPr>
          <p:cNvPr id="4" name="Picture 3"/>
          <p:cNvPicPr>
            <a:picLocks noChangeAspect="1"/>
          </p:cNvPicPr>
          <p:nvPr/>
        </p:nvPicPr>
        <p:blipFill>
          <a:blip r:embed="rId2"/>
          <a:stretch>
            <a:fillRect/>
          </a:stretch>
        </p:blipFill>
        <p:spPr>
          <a:xfrm>
            <a:off x="1023306" y="3600320"/>
            <a:ext cx="10044744" cy="2552829"/>
          </a:xfrm>
          <a:prstGeom prst="rect">
            <a:avLst/>
          </a:prstGeom>
        </p:spPr>
      </p:pic>
    </p:spTree>
    <p:extLst>
      <p:ext uri="{BB962C8B-B14F-4D97-AF65-F5344CB8AC3E}">
        <p14:creationId xmlns:p14="http://schemas.microsoft.com/office/powerpoint/2010/main" val="735249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US" b="1" dirty="0" smtClean="0"/>
              <a:t>2.2 Representation of Qubits</a:t>
            </a:r>
            <a:endParaRPr lang="en-IN" b="1" dirty="0"/>
          </a:p>
        </p:txBody>
      </p:sp>
      <p:sp>
        <p:nvSpPr>
          <p:cNvPr id="5" name="Content Placeholder 4"/>
          <p:cNvSpPr>
            <a:spLocks noGrp="1"/>
          </p:cNvSpPr>
          <p:nvPr>
            <p:ph idx="1"/>
          </p:nvPr>
        </p:nvSpPr>
        <p:spPr/>
        <p:txBody>
          <a:bodyPr/>
          <a:lstStyle/>
          <a:p>
            <a:pPr marL="0" indent="0">
              <a:buNone/>
            </a:pPr>
            <a:r>
              <a:rPr lang="en-US" b="1" dirty="0" smtClean="0"/>
              <a:t>State Vector </a:t>
            </a:r>
            <a:r>
              <a:rPr lang="en-US" dirty="0" smtClean="0"/>
              <a:t>: Each element in the state vector represents probability of being in that particular state.</a:t>
            </a:r>
          </a:p>
          <a:p>
            <a:pPr marL="0" indent="0">
              <a:buNone/>
            </a:pPr>
            <a:r>
              <a:rPr lang="en-US" b="1" dirty="0" smtClean="0"/>
              <a:t>State vector = [ H T] </a:t>
            </a:r>
          </a:p>
          <a:p>
            <a:pPr marL="0" indent="0">
              <a:buNone/>
            </a:pPr>
            <a:r>
              <a:rPr lang="en-US" b="1" dirty="0" smtClean="0"/>
              <a:t>If the coin is in the head’s state , state vector  = [1 0]</a:t>
            </a:r>
          </a:p>
          <a:p>
            <a:pPr marL="0" indent="0">
              <a:buNone/>
            </a:pPr>
            <a:r>
              <a:rPr lang="en-US" b="1" dirty="0"/>
              <a:t>If the coin is in the </a:t>
            </a:r>
            <a:r>
              <a:rPr lang="en-US" b="1" dirty="0" smtClean="0"/>
              <a:t>tail’s </a:t>
            </a:r>
            <a:r>
              <a:rPr lang="en-US" b="1" dirty="0"/>
              <a:t>state , state vector  = </a:t>
            </a:r>
            <a:r>
              <a:rPr lang="en-US" b="1" dirty="0" smtClean="0"/>
              <a:t>[0 1]</a:t>
            </a:r>
          </a:p>
          <a:p>
            <a:pPr marL="0" indent="0">
              <a:buNone/>
            </a:pPr>
            <a:r>
              <a:rPr lang="en-US" b="1" dirty="0" smtClean="0"/>
              <a:t>State vector is used to represent the state of quantum systems</a:t>
            </a:r>
            <a:endParaRPr lang="en-US" b="1" dirty="0"/>
          </a:p>
          <a:p>
            <a:pPr marL="0" indent="0">
              <a:buNone/>
            </a:pPr>
            <a:endParaRPr lang="en-US" b="1" dirty="0" smtClean="0"/>
          </a:p>
          <a:p>
            <a:pPr marL="0" indent="0">
              <a:buNone/>
            </a:pPr>
            <a:endParaRPr lang="en-US"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868" y="5028289"/>
            <a:ext cx="2885881" cy="1449003"/>
          </a:xfrm>
          <a:prstGeom prst="rect">
            <a:avLst/>
          </a:prstGeom>
        </p:spPr>
      </p:pic>
    </p:spTree>
    <p:extLst>
      <p:ext uri="{BB962C8B-B14F-4D97-AF65-F5344CB8AC3E}">
        <p14:creationId xmlns:p14="http://schemas.microsoft.com/office/powerpoint/2010/main" val="2519516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2">
              <a:lumMod val="20000"/>
              <a:lumOff val="80000"/>
            </a:schemeClr>
          </a:solidFill>
        </p:spPr>
        <p:txBody>
          <a:bodyPr/>
          <a:lstStyle/>
          <a:p>
            <a:pPr algn="ctr"/>
            <a:r>
              <a:rPr lang="en-US" b="1" dirty="0" smtClean="0"/>
              <a:t>Dirac Notation</a:t>
            </a:r>
            <a:endParaRPr lang="en-IN" b="1" dirty="0"/>
          </a:p>
        </p:txBody>
      </p:sp>
      <p:sp>
        <p:nvSpPr>
          <p:cNvPr id="5" name="Content Placeholder 4"/>
          <p:cNvSpPr>
            <a:spLocks noGrp="1"/>
          </p:cNvSpPr>
          <p:nvPr>
            <p:ph idx="1"/>
          </p:nvPr>
        </p:nvSpPr>
        <p:spPr/>
        <p:txBody>
          <a:bodyPr/>
          <a:lstStyle/>
          <a:p>
            <a:r>
              <a:rPr lang="en-US" dirty="0"/>
              <a:t>Dirac notation, also known as </a:t>
            </a:r>
            <a:r>
              <a:rPr lang="en-US" b="1" dirty="0"/>
              <a:t>bra-</a:t>
            </a:r>
            <a:r>
              <a:rPr lang="en-US" b="1" dirty="0" err="1"/>
              <a:t>ket</a:t>
            </a:r>
            <a:r>
              <a:rPr lang="en-US" b="1" dirty="0"/>
              <a:t> notation</a:t>
            </a:r>
            <a:r>
              <a:rPr lang="en-US" dirty="0"/>
              <a:t>, is a standard way to represent quantum states and operations in quantum mechanics. It is particularly useful in describing </a:t>
            </a:r>
            <a:r>
              <a:rPr lang="en-US" b="1" dirty="0"/>
              <a:t>qubits</a:t>
            </a:r>
            <a:r>
              <a:rPr lang="en-US" dirty="0"/>
              <a:t> and </a:t>
            </a:r>
            <a:r>
              <a:rPr lang="en-US" b="1" dirty="0"/>
              <a:t>quantum</a:t>
            </a:r>
            <a:r>
              <a:rPr lang="en-US" dirty="0"/>
              <a:t> </a:t>
            </a:r>
            <a:r>
              <a:rPr lang="en-US" dirty="0" smtClean="0"/>
              <a:t>systems.</a:t>
            </a:r>
          </a:p>
          <a:p>
            <a:r>
              <a:rPr lang="en-US" b="1" dirty="0" err="1"/>
              <a:t>Ket</a:t>
            </a:r>
            <a:r>
              <a:rPr lang="en-US" b="1" dirty="0"/>
              <a:t> ∣</a:t>
            </a:r>
            <a:r>
              <a:rPr lang="en-US" b="1" dirty="0" smtClean="0"/>
              <a:t>ψ⟩ : Column Vector</a:t>
            </a:r>
            <a:endParaRPr lang="en-US" dirty="0"/>
          </a:p>
          <a:p>
            <a:r>
              <a:rPr lang="en-IN" b="1" dirty="0"/>
              <a:t>Bra ⟨</a:t>
            </a:r>
            <a:r>
              <a:rPr lang="el-GR" b="1" dirty="0"/>
              <a:t>ψ</a:t>
            </a:r>
            <a:r>
              <a:rPr lang="el-GR" b="1" dirty="0" smtClean="0"/>
              <a:t>∣</a:t>
            </a:r>
            <a:r>
              <a:rPr lang="en-US" b="1" dirty="0" smtClean="0"/>
              <a:t> : Row Vector </a:t>
            </a:r>
            <a:endParaRPr lang="en-US" b="1" dirty="0"/>
          </a:p>
          <a:p>
            <a:r>
              <a:rPr lang="en-US" b="1" dirty="0" smtClean="0"/>
              <a:t>Bra-</a:t>
            </a:r>
            <a:r>
              <a:rPr lang="en-US" b="1" dirty="0" err="1" smtClean="0"/>
              <a:t>Ket</a:t>
            </a:r>
            <a:r>
              <a:rPr lang="en-US" dirty="0" smtClean="0"/>
              <a:t> : </a:t>
            </a:r>
            <a:r>
              <a:rPr lang="en-IN" b="1" dirty="0"/>
              <a:t>⟨</a:t>
            </a:r>
            <a:r>
              <a:rPr lang="el-GR" b="1" dirty="0"/>
              <a:t>ψ</a:t>
            </a:r>
            <a:r>
              <a:rPr lang="el-GR" b="1" dirty="0" smtClean="0"/>
              <a:t>∣</a:t>
            </a:r>
            <a:r>
              <a:rPr lang="en-US" b="1" dirty="0"/>
              <a:t> ψ</a:t>
            </a:r>
            <a:r>
              <a:rPr lang="en-US" b="1" dirty="0" smtClean="0"/>
              <a:t>⟩  Inner Product</a:t>
            </a:r>
          </a:p>
          <a:p>
            <a:r>
              <a:rPr lang="en-US" b="1" dirty="0" err="1" smtClean="0"/>
              <a:t>Ket</a:t>
            </a:r>
            <a:r>
              <a:rPr lang="en-US" b="1" dirty="0" smtClean="0"/>
              <a:t>- Bra</a:t>
            </a:r>
            <a:r>
              <a:rPr lang="en-US" b="1" dirty="0"/>
              <a:t>: ∣ψ</a:t>
            </a:r>
            <a:r>
              <a:rPr lang="en-US" b="1" dirty="0" smtClean="0"/>
              <a:t>⟩</a:t>
            </a:r>
            <a:r>
              <a:rPr lang="en-IN" b="1" dirty="0"/>
              <a:t> ⟨</a:t>
            </a:r>
            <a:r>
              <a:rPr lang="el-GR" b="1" dirty="0"/>
              <a:t>ψ</a:t>
            </a:r>
            <a:r>
              <a:rPr lang="el-GR" b="1" dirty="0" smtClean="0"/>
              <a:t>∣</a:t>
            </a:r>
            <a:r>
              <a:rPr lang="en-US" b="1" dirty="0" smtClean="0"/>
              <a:t>  Outer Product</a:t>
            </a:r>
            <a:endParaRPr lang="en-IN" dirty="0"/>
          </a:p>
        </p:txBody>
      </p:sp>
    </p:spTree>
    <p:extLst>
      <p:ext uri="{BB962C8B-B14F-4D97-AF65-F5344CB8AC3E}">
        <p14:creationId xmlns:p14="http://schemas.microsoft.com/office/powerpoint/2010/main" val="523045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Basic Elements of Dirac Notation</a:t>
            </a:r>
            <a:endParaRPr lang="en-IN" b="1" dirty="0"/>
          </a:p>
        </p:txBody>
      </p:sp>
      <p:sp>
        <p:nvSpPr>
          <p:cNvPr id="3" name="Content Placeholder 2"/>
          <p:cNvSpPr>
            <a:spLocks noGrp="1"/>
          </p:cNvSpPr>
          <p:nvPr>
            <p:ph idx="1"/>
          </p:nvPr>
        </p:nvSpPr>
        <p:spPr>
          <a:xfrm>
            <a:off x="701480" y="1968629"/>
            <a:ext cx="5347996" cy="3275175"/>
          </a:xfrm>
          <a:solidFill>
            <a:schemeClr val="bg1">
              <a:lumMod val="95000"/>
            </a:schemeClr>
          </a:solidFill>
        </p:spPr>
        <p:txBody>
          <a:bodyPr/>
          <a:lstStyle/>
          <a:p>
            <a:pPr marL="0" indent="0">
              <a:buNone/>
            </a:pPr>
            <a:r>
              <a:rPr lang="en-IN" b="1" dirty="0"/>
              <a:t>Ket |</a:t>
            </a:r>
            <a:r>
              <a:rPr lang="el-GR" b="1" dirty="0"/>
              <a:t>ψ⟩</a:t>
            </a:r>
            <a:r>
              <a:rPr lang="el-GR" dirty="0"/>
              <a:t>: </a:t>
            </a:r>
            <a:endParaRPr lang="en-US" dirty="0" smtClean="0"/>
          </a:p>
          <a:p>
            <a:r>
              <a:rPr lang="en-IN" dirty="0" smtClean="0"/>
              <a:t>Represents </a:t>
            </a:r>
            <a:r>
              <a:rPr lang="en-IN" dirty="0"/>
              <a:t>a column vector (</a:t>
            </a:r>
            <a:r>
              <a:rPr lang="en-IN" b="1" dirty="0"/>
              <a:t>a quantum state</a:t>
            </a:r>
            <a:r>
              <a:rPr lang="en-IN" dirty="0"/>
              <a:t>). </a:t>
            </a:r>
            <a:endParaRPr lang="en-IN" dirty="0" smtClean="0"/>
          </a:p>
          <a:p>
            <a:endParaRPr lang="en-IN" dirty="0" smtClean="0"/>
          </a:p>
        </p:txBody>
      </p:sp>
      <p:pic>
        <p:nvPicPr>
          <p:cNvPr id="4" name="Picture 3"/>
          <p:cNvPicPr>
            <a:picLocks noChangeAspect="1"/>
          </p:cNvPicPr>
          <p:nvPr/>
        </p:nvPicPr>
        <p:blipFill>
          <a:blip r:embed="rId2"/>
          <a:stretch>
            <a:fillRect/>
          </a:stretch>
        </p:blipFill>
        <p:spPr>
          <a:xfrm>
            <a:off x="838200" y="3438853"/>
            <a:ext cx="2660780" cy="1414414"/>
          </a:xfrm>
          <a:prstGeom prst="rect">
            <a:avLst/>
          </a:prstGeom>
        </p:spPr>
      </p:pic>
      <p:sp>
        <p:nvSpPr>
          <p:cNvPr id="5" name="Content Placeholder 2"/>
          <p:cNvSpPr txBox="1">
            <a:spLocks/>
          </p:cNvSpPr>
          <p:nvPr/>
        </p:nvSpPr>
        <p:spPr>
          <a:xfrm>
            <a:off x="6186196" y="1903380"/>
            <a:ext cx="5347996" cy="334042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Bra ⟨ψ|</a:t>
            </a:r>
            <a:r>
              <a:rPr lang="en-US" dirty="0"/>
              <a:t>: Represents the conjugate transpose (row vector) of the </a:t>
            </a:r>
            <a:r>
              <a:rPr lang="en-US" b="1" dirty="0" err="1"/>
              <a:t>ket</a:t>
            </a:r>
            <a:r>
              <a:rPr lang="en-US" b="1" dirty="0" smtClean="0"/>
              <a:t>.</a:t>
            </a:r>
          </a:p>
          <a:p>
            <a:pPr marL="0" indent="0">
              <a:buNone/>
            </a:pPr>
            <a:endParaRPr lang="en-US" b="1" dirty="0"/>
          </a:p>
          <a:p>
            <a:pPr marL="0" indent="0">
              <a:buNone/>
            </a:pPr>
            <a:endParaRPr lang="en-US" b="1" dirty="0" smtClean="0"/>
          </a:p>
          <a:p>
            <a:pPr marL="0" indent="0">
              <a:buNone/>
            </a:pPr>
            <a:endParaRPr lang="en-IN" dirty="0" smtClean="0"/>
          </a:p>
          <a:p>
            <a:pPr marL="0" indent="0">
              <a:buNone/>
            </a:pPr>
            <a:r>
              <a:rPr lang="en-IN" dirty="0" smtClean="0"/>
              <a:t>where </a:t>
            </a:r>
            <a:r>
              <a:rPr lang="el-GR" dirty="0"/>
              <a:t>α</a:t>
            </a:r>
            <a:r>
              <a:rPr lang="el-GR" dirty="0" smtClean="0"/>
              <a:t>∗ </a:t>
            </a:r>
            <a:r>
              <a:rPr lang="en-IN" dirty="0"/>
              <a:t>and </a:t>
            </a:r>
            <a:r>
              <a:rPr lang="el-GR" dirty="0"/>
              <a:t>β</a:t>
            </a:r>
            <a:r>
              <a:rPr lang="el-GR" dirty="0" smtClean="0"/>
              <a:t>∗ </a:t>
            </a:r>
            <a:r>
              <a:rPr lang="en-IN" dirty="0"/>
              <a:t>are the complex conjugates of </a:t>
            </a:r>
            <a:r>
              <a:rPr lang="el-GR" dirty="0" smtClean="0"/>
              <a:t>α </a:t>
            </a:r>
            <a:r>
              <a:rPr lang="en-IN" dirty="0"/>
              <a:t>and </a:t>
            </a:r>
            <a:r>
              <a:rPr lang="el-GR" dirty="0" smtClean="0"/>
              <a:t>β.</a:t>
            </a:r>
            <a:endParaRPr lang="en-IN" b="1" dirty="0" smtClean="0"/>
          </a:p>
        </p:txBody>
      </p:sp>
      <p:pic>
        <p:nvPicPr>
          <p:cNvPr id="6" name="Picture 5"/>
          <p:cNvPicPr>
            <a:picLocks noChangeAspect="1"/>
          </p:cNvPicPr>
          <p:nvPr/>
        </p:nvPicPr>
        <p:blipFill>
          <a:blip r:embed="rId3"/>
          <a:stretch>
            <a:fillRect/>
          </a:stretch>
        </p:blipFill>
        <p:spPr>
          <a:xfrm>
            <a:off x="6459636" y="2711065"/>
            <a:ext cx="3318846" cy="1239404"/>
          </a:xfrm>
          <a:prstGeom prst="rect">
            <a:avLst/>
          </a:prstGeom>
        </p:spPr>
      </p:pic>
    </p:spTree>
    <p:extLst>
      <p:ext uri="{BB962C8B-B14F-4D97-AF65-F5344CB8AC3E}">
        <p14:creationId xmlns:p14="http://schemas.microsoft.com/office/powerpoint/2010/main" val="34614495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86" y="113199"/>
            <a:ext cx="11515530" cy="1325563"/>
          </a:xfrm>
          <a:solidFill>
            <a:schemeClr val="accent2">
              <a:lumMod val="20000"/>
              <a:lumOff val="80000"/>
            </a:schemeClr>
          </a:solidFill>
        </p:spPr>
        <p:txBody>
          <a:bodyPr/>
          <a:lstStyle/>
          <a:p>
            <a:r>
              <a:rPr lang="en-IN" b="1" dirty="0"/>
              <a:t>Qubit States</a:t>
            </a:r>
          </a:p>
        </p:txBody>
      </p:sp>
      <p:pic>
        <p:nvPicPr>
          <p:cNvPr id="4" name="Picture 3"/>
          <p:cNvPicPr>
            <a:picLocks noChangeAspect="1"/>
          </p:cNvPicPr>
          <p:nvPr/>
        </p:nvPicPr>
        <p:blipFill>
          <a:blip r:embed="rId2"/>
          <a:stretch>
            <a:fillRect/>
          </a:stretch>
        </p:blipFill>
        <p:spPr>
          <a:xfrm>
            <a:off x="630379" y="1690688"/>
            <a:ext cx="10931242" cy="4576008"/>
          </a:xfrm>
          <a:prstGeom prst="rect">
            <a:avLst/>
          </a:prstGeom>
        </p:spPr>
      </p:pic>
    </p:spTree>
    <p:extLst>
      <p:ext uri="{BB962C8B-B14F-4D97-AF65-F5344CB8AC3E}">
        <p14:creationId xmlns:p14="http://schemas.microsoft.com/office/powerpoint/2010/main" val="3724042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78" y="365125"/>
            <a:ext cx="11644604" cy="1325563"/>
          </a:xfrm>
          <a:solidFill>
            <a:schemeClr val="accent2">
              <a:lumMod val="20000"/>
              <a:lumOff val="80000"/>
            </a:schemeClr>
          </a:solidFill>
        </p:spPr>
        <p:txBody>
          <a:bodyPr/>
          <a:lstStyle/>
          <a:p>
            <a:r>
              <a:rPr lang="en-US" b="1" dirty="0"/>
              <a:t>1.1 Primary reasons</a:t>
            </a:r>
            <a:endParaRPr lang="en-IN" b="1" dirty="0"/>
          </a:p>
        </p:txBody>
      </p:sp>
      <p:sp>
        <p:nvSpPr>
          <p:cNvPr id="3" name="Content Placeholder 2"/>
          <p:cNvSpPr>
            <a:spLocks noGrp="1"/>
          </p:cNvSpPr>
          <p:nvPr>
            <p:ph idx="1"/>
          </p:nvPr>
        </p:nvSpPr>
        <p:spPr>
          <a:xfrm>
            <a:off x="419878" y="1935912"/>
            <a:ext cx="11458178" cy="4399573"/>
          </a:xfrm>
        </p:spPr>
        <p:txBody>
          <a:bodyPr>
            <a:normAutofit lnSpcReduction="10000"/>
          </a:bodyPr>
          <a:lstStyle/>
          <a:p>
            <a:pPr marL="514350" indent="-514350">
              <a:buFont typeface="+mj-lt"/>
              <a:buAutoNum type="arabicPeriod"/>
            </a:pPr>
            <a:r>
              <a:rPr lang="en-IN" b="1" dirty="0"/>
              <a:t>Enhanced </a:t>
            </a:r>
            <a:r>
              <a:rPr lang="en-IN" b="1" dirty="0" smtClean="0"/>
              <a:t>Problem-Solving/Computing  </a:t>
            </a:r>
            <a:r>
              <a:rPr lang="en-IN" b="1" dirty="0"/>
              <a:t>Capabilities</a:t>
            </a:r>
          </a:p>
          <a:p>
            <a:pPr lvl="1"/>
            <a:r>
              <a:rPr lang="en-US" dirty="0"/>
              <a:t>Solving complex problems that involve numerous variables and uncertainties</a:t>
            </a:r>
            <a:endParaRPr lang="en-IN" dirty="0"/>
          </a:p>
          <a:p>
            <a:pPr marL="514350" indent="-514350">
              <a:buFont typeface="+mj-lt"/>
              <a:buAutoNum type="arabicPeriod"/>
            </a:pPr>
            <a:r>
              <a:rPr lang="en-IN" b="1" dirty="0" smtClean="0"/>
              <a:t>Exponential </a:t>
            </a:r>
            <a:r>
              <a:rPr lang="en-IN" b="1" dirty="0"/>
              <a:t>Scaling</a:t>
            </a:r>
          </a:p>
          <a:p>
            <a:pPr lvl="1"/>
            <a:r>
              <a:rPr lang="en-US" dirty="0"/>
              <a:t>Power of quantum computers increases exponentially with the addition of qubits</a:t>
            </a:r>
            <a:endParaRPr lang="en-IN" dirty="0"/>
          </a:p>
          <a:p>
            <a:pPr marL="514350" indent="-514350">
              <a:buFont typeface="+mj-lt"/>
              <a:buAutoNum type="arabicPeriod"/>
            </a:pPr>
            <a:r>
              <a:rPr lang="en-IN" b="1" dirty="0"/>
              <a:t>Energy Efficiency</a:t>
            </a:r>
          </a:p>
          <a:p>
            <a:pPr lvl="1"/>
            <a:r>
              <a:rPr lang="en-US" dirty="0"/>
              <a:t>Lower energy consumption and reduced carbon emissions</a:t>
            </a:r>
          </a:p>
          <a:p>
            <a:pPr marL="514350" indent="-514350">
              <a:buAutoNum type="arabicPeriod" startAt="4"/>
            </a:pPr>
            <a:r>
              <a:rPr lang="en-US" b="1" dirty="0" smtClean="0"/>
              <a:t>Communication </a:t>
            </a:r>
            <a:r>
              <a:rPr lang="en-US" dirty="0" smtClean="0"/>
              <a:t>  </a:t>
            </a:r>
          </a:p>
          <a:p>
            <a:pPr lvl="1"/>
            <a:r>
              <a:rPr lang="en-US" dirty="0" smtClean="0"/>
              <a:t>Provide </a:t>
            </a:r>
            <a:r>
              <a:rPr lang="en-US" dirty="0"/>
              <a:t>better security and improved long-distance communications</a:t>
            </a:r>
            <a:r>
              <a:rPr lang="en-US" dirty="0" smtClean="0"/>
              <a:t>,</a:t>
            </a:r>
          </a:p>
          <a:p>
            <a:pPr marL="457200" indent="-457200">
              <a:buFont typeface="+mj-lt"/>
              <a:buAutoNum type="arabicPeriod" startAt="4"/>
            </a:pPr>
            <a:r>
              <a:rPr lang="en-IN" b="1" dirty="0" smtClean="0"/>
              <a:t>Sensing </a:t>
            </a:r>
            <a:endParaRPr lang="en-IN" dirty="0" smtClean="0"/>
          </a:p>
          <a:p>
            <a:pPr lvl="1"/>
            <a:r>
              <a:rPr lang="en-IN" dirty="0" smtClean="0"/>
              <a:t>Extremely </a:t>
            </a:r>
            <a:r>
              <a:rPr lang="en-IN" dirty="0"/>
              <a:t>precise measurements</a:t>
            </a:r>
          </a:p>
          <a:p>
            <a:endParaRPr lang="en-IN" dirty="0"/>
          </a:p>
        </p:txBody>
      </p:sp>
    </p:spTree>
    <p:extLst>
      <p:ext uri="{BB962C8B-B14F-4D97-AF65-F5344CB8AC3E}">
        <p14:creationId xmlns:p14="http://schemas.microsoft.com/office/powerpoint/2010/main" val="10029775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008" y="355795"/>
            <a:ext cx="11534191" cy="1071789"/>
          </a:xfrm>
          <a:solidFill>
            <a:schemeClr val="accent2">
              <a:lumMod val="20000"/>
              <a:lumOff val="80000"/>
            </a:schemeClr>
          </a:solidFill>
        </p:spPr>
        <p:txBody>
          <a:bodyPr/>
          <a:lstStyle/>
          <a:p>
            <a:r>
              <a:rPr lang="en-IN" b="1" dirty="0"/>
              <a:t>Common Qubit States</a:t>
            </a:r>
          </a:p>
        </p:txBody>
      </p:sp>
      <p:pic>
        <p:nvPicPr>
          <p:cNvPr id="4" name="Picture 3"/>
          <p:cNvPicPr>
            <a:picLocks noChangeAspect="1"/>
          </p:cNvPicPr>
          <p:nvPr/>
        </p:nvPicPr>
        <p:blipFill>
          <a:blip r:embed="rId2"/>
          <a:stretch>
            <a:fillRect/>
          </a:stretch>
        </p:blipFill>
        <p:spPr>
          <a:xfrm>
            <a:off x="712125" y="1756738"/>
            <a:ext cx="10767750" cy="4196193"/>
          </a:xfrm>
          <a:prstGeom prst="rect">
            <a:avLst/>
          </a:prstGeom>
        </p:spPr>
      </p:pic>
    </p:spTree>
    <p:extLst>
      <p:ext uri="{BB962C8B-B14F-4D97-AF65-F5344CB8AC3E}">
        <p14:creationId xmlns:p14="http://schemas.microsoft.com/office/powerpoint/2010/main" val="2467783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943" y="271819"/>
            <a:ext cx="11198290" cy="847855"/>
          </a:xfrm>
          <a:solidFill>
            <a:schemeClr val="accent2">
              <a:lumMod val="20000"/>
              <a:lumOff val="80000"/>
            </a:schemeClr>
          </a:solidFill>
        </p:spPr>
        <p:txBody>
          <a:bodyPr/>
          <a:lstStyle/>
          <a:p>
            <a:r>
              <a:rPr lang="en-IN" b="1" dirty="0"/>
              <a:t>Measurement in Qubit Notation</a:t>
            </a:r>
          </a:p>
        </p:txBody>
      </p:sp>
      <p:pic>
        <p:nvPicPr>
          <p:cNvPr id="3" name="Picture 2"/>
          <p:cNvPicPr>
            <a:picLocks noChangeAspect="1"/>
          </p:cNvPicPr>
          <p:nvPr/>
        </p:nvPicPr>
        <p:blipFill>
          <a:blip r:embed="rId2"/>
          <a:stretch>
            <a:fillRect/>
          </a:stretch>
        </p:blipFill>
        <p:spPr>
          <a:xfrm>
            <a:off x="838200" y="1690688"/>
            <a:ext cx="10611404" cy="4618745"/>
          </a:xfrm>
          <a:prstGeom prst="rect">
            <a:avLst/>
          </a:prstGeom>
        </p:spPr>
      </p:pic>
      <p:pic>
        <p:nvPicPr>
          <p:cNvPr id="4" name="Picture 3"/>
          <p:cNvPicPr>
            <a:picLocks noChangeAspect="1"/>
          </p:cNvPicPr>
          <p:nvPr/>
        </p:nvPicPr>
        <p:blipFill>
          <a:blip r:embed="rId3"/>
          <a:stretch>
            <a:fillRect/>
          </a:stretch>
        </p:blipFill>
        <p:spPr>
          <a:xfrm>
            <a:off x="8417369" y="371851"/>
            <a:ext cx="2915057" cy="647790"/>
          </a:xfrm>
          <a:prstGeom prst="rect">
            <a:avLst/>
          </a:prstGeom>
        </p:spPr>
      </p:pic>
    </p:spTree>
    <p:extLst>
      <p:ext uri="{BB962C8B-B14F-4D97-AF65-F5344CB8AC3E}">
        <p14:creationId xmlns:p14="http://schemas.microsoft.com/office/powerpoint/2010/main" val="1693418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58" y="2959469"/>
            <a:ext cx="10515600" cy="1325563"/>
          </a:xfrm>
          <a:solidFill>
            <a:schemeClr val="accent2">
              <a:lumMod val="20000"/>
              <a:lumOff val="80000"/>
            </a:schemeClr>
          </a:solidFill>
        </p:spPr>
        <p:txBody>
          <a:bodyPr/>
          <a:lstStyle/>
          <a:p>
            <a:r>
              <a:rPr lang="en-US" b="1" dirty="0" smtClean="0"/>
              <a:t>2.3 Inner Product and Outer Product</a:t>
            </a:r>
            <a:endParaRPr lang="en-IN" b="1" dirty="0"/>
          </a:p>
        </p:txBody>
      </p:sp>
    </p:spTree>
    <p:extLst>
      <p:ext uri="{BB962C8B-B14F-4D97-AF65-F5344CB8AC3E}">
        <p14:creationId xmlns:p14="http://schemas.microsoft.com/office/powerpoint/2010/main" val="1984549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910" y="225166"/>
            <a:ext cx="10983686" cy="1325563"/>
          </a:xfrm>
          <a:solidFill>
            <a:schemeClr val="accent2">
              <a:lumMod val="20000"/>
              <a:lumOff val="80000"/>
            </a:schemeClr>
          </a:solidFill>
        </p:spPr>
        <p:txBody>
          <a:bodyPr/>
          <a:lstStyle/>
          <a:p>
            <a:r>
              <a:rPr lang="en-IN" b="1" dirty="0" smtClean="0"/>
              <a:t>Bra-</a:t>
            </a:r>
            <a:r>
              <a:rPr lang="en-IN" b="1" dirty="0" err="1" smtClean="0"/>
              <a:t>Ket</a:t>
            </a:r>
            <a:r>
              <a:rPr lang="en-IN" b="1" dirty="0" smtClean="0"/>
              <a:t>: Inner </a:t>
            </a:r>
            <a:r>
              <a:rPr lang="en-IN" b="1" dirty="0"/>
              <a:t>Product (⟨</a:t>
            </a:r>
            <a:r>
              <a:rPr lang="el-GR" b="1" dirty="0"/>
              <a:t>ψ|ϕ⟩)</a:t>
            </a:r>
            <a:endParaRPr lang="en-IN" b="1" dirty="0"/>
          </a:p>
        </p:txBody>
      </p:sp>
      <p:pic>
        <p:nvPicPr>
          <p:cNvPr id="4" name="Picture 3"/>
          <p:cNvPicPr>
            <a:picLocks noChangeAspect="1"/>
          </p:cNvPicPr>
          <p:nvPr/>
        </p:nvPicPr>
        <p:blipFill>
          <a:blip r:embed="rId2"/>
          <a:stretch>
            <a:fillRect/>
          </a:stretch>
        </p:blipFill>
        <p:spPr>
          <a:xfrm>
            <a:off x="608834" y="1619324"/>
            <a:ext cx="10974332" cy="4716162"/>
          </a:xfrm>
          <a:prstGeom prst="rect">
            <a:avLst/>
          </a:prstGeom>
        </p:spPr>
      </p:pic>
    </p:spTree>
    <p:extLst>
      <p:ext uri="{BB962C8B-B14F-4D97-AF65-F5344CB8AC3E}">
        <p14:creationId xmlns:p14="http://schemas.microsoft.com/office/powerpoint/2010/main" val="20674333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err="1" smtClean="0"/>
              <a:t>Ket</a:t>
            </a:r>
            <a:r>
              <a:rPr lang="en-IN" b="1" dirty="0" smtClean="0"/>
              <a:t>-Bra: Outer </a:t>
            </a:r>
            <a:r>
              <a:rPr lang="en-IN" b="1" dirty="0"/>
              <a:t>Product (|</a:t>
            </a:r>
            <a:r>
              <a:rPr lang="el-GR" b="1" dirty="0"/>
              <a:t>ψ⟩⟨ϕ|)</a:t>
            </a:r>
            <a:endParaRPr lang="en-IN" b="1" dirty="0"/>
          </a:p>
        </p:txBody>
      </p:sp>
      <p:pic>
        <p:nvPicPr>
          <p:cNvPr id="5" name="Picture 4"/>
          <p:cNvPicPr>
            <a:picLocks noChangeAspect="1"/>
          </p:cNvPicPr>
          <p:nvPr/>
        </p:nvPicPr>
        <p:blipFill>
          <a:blip r:embed="rId2"/>
          <a:stretch>
            <a:fillRect/>
          </a:stretch>
        </p:blipFill>
        <p:spPr>
          <a:xfrm>
            <a:off x="838201" y="1911377"/>
            <a:ext cx="10515600" cy="3976239"/>
          </a:xfrm>
          <a:prstGeom prst="rect">
            <a:avLst/>
          </a:prstGeom>
        </p:spPr>
      </p:pic>
    </p:spTree>
    <p:extLst>
      <p:ext uri="{BB962C8B-B14F-4D97-AF65-F5344CB8AC3E}">
        <p14:creationId xmlns:p14="http://schemas.microsoft.com/office/powerpoint/2010/main" val="36739852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3637" y="178513"/>
            <a:ext cx="10515600" cy="1325563"/>
          </a:xfrm>
          <a:solidFill>
            <a:schemeClr val="accent2">
              <a:lumMod val="20000"/>
              <a:lumOff val="80000"/>
            </a:schemeClr>
          </a:solidFill>
        </p:spPr>
        <p:txBody>
          <a:bodyPr/>
          <a:lstStyle/>
          <a:p>
            <a:r>
              <a:rPr lang="en-IN" b="1" dirty="0"/>
              <a:t>Inner Product Example</a:t>
            </a:r>
          </a:p>
        </p:txBody>
      </p:sp>
      <p:pic>
        <p:nvPicPr>
          <p:cNvPr id="2" name="Picture 1"/>
          <p:cNvPicPr>
            <a:picLocks noChangeAspect="1"/>
          </p:cNvPicPr>
          <p:nvPr/>
        </p:nvPicPr>
        <p:blipFill>
          <a:blip r:embed="rId2"/>
          <a:stretch>
            <a:fillRect/>
          </a:stretch>
        </p:blipFill>
        <p:spPr>
          <a:xfrm>
            <a:off x="483637" y="1539444"/>
            <a:ext cx="5858693" cy="1209844"/>
          </a:xfrm>
          <a:prstGeom prst="rect">
            <a:avLst/>
          </a:prstGeom>
        </p:spPr>
      </p:pic>
      <p:pic>
        <p:nvPicPr>
          <p:cNvPr id="6" name="Picture 5"/>
          <p:cNvPicPr>
            <a:picLocks noChangeAspect="1"/>
          </p:cNvPicPr>
          <p:nvPr/>
        </p:nvPicPr>
        <p:blipFill>
          <a:blip r:embed="rId3"/>
          <a:stretch>
            <a:fillRect/>
          </a:stretch>
        </p:blipFill>
        <p:spPr>
          <a:xfrm>
            <a:off x="483637" y="3213549"/>
            <a:ext cx="2305372" cy="495369"/>
          </a:xfrm>
          <a:prstGeom prst="rect">
            <a:avLst/>
          </a:prstGeom>
        </p:spPr>
      </p:pic>
      <p:pic>
        <p:nvPicPr>
          <p:cNvPr id="7" name="Picture 6"/>
          <p:cNvPicPr>
            <a:picLocks noChangeAspect="1"/>
          </p:cNvPicPr>
          <p:nvPr/>
        </p:nvPicPr>
        <p:blipFill>
          <a:blip r:embed="rId4"/>
          <a:stretch>
            <a:fillRect/>
          </a:stretch>
        </p:blipFill>
        <p:spPr>
          <a:xfrm>
            <a:off x="576943" y="4778101"/>
            <a:ext cx="3505689" cy="571580"/>
          </a:xfrm>
          <a:prstGeom prst="rect">
            <a:avLst/>
          </a:prstGeom>
        </p:spPr>
      </p:pic>
      <p:pic>
        <p:nvPicPr>
          <p:cNvPr id="8" name="Picture 7"/>
          <p:cNvPicPr>
            <a:picLocks noChangeAspect="1"/>
          </p:cNvPicPr>
          <p:nvPr/>
        </p:nvPicPr>
        <p:blipFill>
          <a:blip r:embed="rId5"/>
          <a:stretch>
            <a:fillRect/>
          </a:stretch>
        </p:blipFill>
        <p:spPr>
          <a:xfrm>
            <a:off x="3732030" y="3213549"/>
            <a:ext cx="2291536" cy="1255814"/>
          </a:xfrm>
          <a:prstGeom prst="rect">
            <a:avLst/>
          </a:prstGeom>
        </p:spPr>
      </p:pic>
      <p:pic>
        <p:nvPicPr>
          <p:cNvPr id="9" name="Picture 8"/>
          <p:cNvPicPr>
            <a:picLocks noChangeAspect="1"/>
          </p:cNvPicPr>
          <p:nvPr/>
        </p:nvPicPr>
        <p:blipFill>
          <a:blip r:embed="rId6"/>
          <a:stretch>
            <a:fillRect/>
          </a:stretch>
        </p:blipFill>
        <p:spPr>
          <a:xfrm>
            <a:off x="3732030" y="5538546"/>
            <a:ext cx="2467165" cy="826627"/>
          </a:xfrm>
          <a:prstGeom prst="rect">
            <a:avLst/>
          </a:prstGeom>
        </p:spPr>
      </p:pic>
    </p:spTree>
    <p:extLst>
      <p:ext uri="{BB962C8B-B14F-4D97-AF65-F5344CB8AC3E}">
        <p14:creationId xmlns:p14="http://schemas.microsoft.com/office/powerpoint/2010/main" val="18230387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IN" b="1" dirty="0"/>
              <a:t>Inner Product Example</a:t>
            </a:r>
          </a:p>
        </p:txBody>
      </p:sp>
      <p:pic>
        <p:nvPicPr>
          <p:cNvPr id="5" name="Picture 4"/>
          <p:cNvPicPr>
            <a:picLocks noChangeAspect="1"/>
          </p:cNvPicPr>
          <p:nvPr/>
        </p:nvPicPr>
        <p:blipFill>
          <a:blip r:embed="rId2"/>
          <a:stretch>
            <a:fillRect/>
          </a:stretch>
        </p:blipFill>
        <p:spPr>
          <a:xfrm>
            <a:off x="838200" y="1858985"/>
            <a:ext cx="10414518" cy="4782217"/>
          </a:xfrm>
          <a:prstGeom prst="rect">
            <a:avLst/>
          </a:prstGeom>
        </p:spPr>
      </p:pic>
    </p:spTree>
    <p:extLst>
      <p:ext uri="{BB962C8B-B14F-4D97-AF65-F5344CB8AC3E}">
        <p14:creationId xmlns:p14="http://schemas.microsoft.com/office/powerpoint/2010/main" val="4716063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IN" b="1" dirty="0"/>
              <a:t>Inner Product Example</a:t>
            </a:r>
          </a:p>
        </p:txBody>
      </p:sp>
      <p:pic>
        <p:nvPicPr>
          <p:cNvPr id="2" name="Picture 1"/>
          <p:cNvPicPr>
            <a:picLocks noChangeAspect="1"/>
          </p:cNvPicPr>
          <p:nvPr/>
        </p:nvPicPr>
        <p:blipFill>
          <a:blip r:embed="rId2"/>
          <a:stretch>
            <a:fillRect/>
          </a:stretch>
        </p:blipFill>
        <p:spPr>
          <a:xfrm>
            <a:off x="949433" y="1930625"/>
            <a:ext cx="10517068" cy="3258005"/>
          </a:xfrm>
          <a:prstGeom prst="rect">
            <a:avLst/>
          </a:prstGeom>
        </p:spPr>
      </p:pic>
    </p:spTree>
    <p:extLst>
      <p:ext uri="{BB962C8B-B14F-4D97-AF65-F5344CB8AC3E}">
        <p14:creationId xmlns:p14="http://schemas.microsoft.com/office/powerpoint/2010/main" val="8960647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Outer Product Example</a:t>
            </a:r>
          </a:p>
        </p:txBody>
      </p:sp>
      <p:pic>
        <p:nvPicPr>
          <p:cNvPr id="3" name="Picture 2"/>
          <p:cNvPicPr>
            <a:picLocks noChangeAspect="1"/>
          </p:cNvPicPr>
          <p:nvPr/>
        </p:nvPicPr>
        <p:blipFill>
          <a:blip r:embed="rId2"/>
          <a:stretch>
            <a:fillRect/>
          </a:stretch>
        </p:blipFill>
        <p:spPr>
          <a:xfrm>
            <a:off x="1362268" y="2317672"/>
            <a:ext cx="9433249" cy="3868524"/>
          </a:xfrm>
          <a:prstGeom prst="rect">
            <a:avLst/>
          </a:prstGeom>
        </p:spPr>
      </p:pic>
    </p:spTree>
    <p:extLst>
      <p:ext uri="{BB962C8B-B14F-4D97-AF65-F5344CB8AC3E}">
        <p14:creationId xmlns:p14="http://schemas.microsoft.com/office/powerpoint/2010/main" val="20775616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670" y="2768083"/>
            <a:ext cx="10515600" cy="1325563"/>
          </a:xfrm>
          <a:solidFill>
            <a:schemeClr val="accent2">
              <a:lumMod val="20000"/>
              <a:lumOff val="80000"/>
            </a:schemeClr>
          </a:solidFill>
        </p:spPr>
        <p:txBody>
          <a:bodyPr/>
          <a:lstStyle/>
          <a:p>
            <a:r>
              <a:rPr lang="en-US" b="1" dirty="0" smtClean="0"/>
              <a:t>2.4 Perpendicular and Parallel Qubit Vectors</a:t>
            </a:r>
            <a:endParaRPr lang="en-IN" b="1" dirty="0"/>
          </a:p>
        </p:txBody>
      </p:sp>
    </p:spTree>
    <p:extLst>
      <p:ext uri="{BB962C8B-B14F-4D97-AF65-F5344CB8AC3E}">
        <p14:creationId xmlns:p14="http://schemas.microsoft.com/office/powerpoint/2010/main" val="34061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1.2 Primary Applications</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IN" b="1" dirty="0"/>
              <a:t>Chemistry and Materials Science </a:t>
            </a:r>
          </a:p>
          <a:p>
            <a:pPr lvl="1"/>
            <a:r>
              <a:rPr lang="en-US" dirty="0"/>
              <a:t>Aiding in </a:t>
            </a:r>
            <a:r>
              <a:rPr lang="en-US" b="1" dirty="0"/>
              <a:t>drug discovery </a:t>
            </a:r>
            <a:r>
              <a:rPr lang="en-US" dirty="0"/>
              <a:t>and </a:t>
            </a:r>
            <a:r>
              <a:rPr lang="en-US" b="1" dirty="0"/>
              <a:t>materials development</a:t>
            </a:r>
          </a:p>
          <a:p>
            <a:pPr marL="514350" indent="-514350">
              <a:buFont typeface="+mj-lt"/>
              <a:buAutoNum type="arabicPeriod"/>
            </a:pPr>
            <a:r>
              <a:rPr lang="en-IN" b="1" dirty="0"/>
              <a:t>Logistics and Optimization</a:t>
            </a:r>
          </a:p>
          <a:p>
            <a:pPr lvl="1"/>
            <a:r>
              <a:rPr lang="en-US" dirty="0"/>
              <a:t>Optimize logistics and route planning</a:t>
            </a:r>
          </a:p>
          <a:p>
            <a:pPr marL="514350" indent="-514350">
              <a:buFont typeface="+mj-lt"/>
              <a:buAutoNum type="arabicPeriod"/>
            </a:pPr>
            <a:r>
              <a:rPr lang="en-US" b="1" dirty="0"/>
              <a:t>Cryptography</a:t>
            </a:r>
          </a:p>
          <a:p>
            <a:pPr lvl="1"/>
            <a:r>
              <a:rPr lang="en-IN" dirty="0"/>
              <a:t>Quantum-resistant algorithms,</a:t>
            </a:r>
            <a:r>
              <a:rPr lang="en-US" dirty="0"/>
              <a:t>  </a:t>
            </a:r>
            <a:r>
              <a:rPr lang="en-IN" dirty="0"/>
              <a:t>secure communication networks </a:t>
            </a:r>
            <a:r>
              <a:rPr lang="en-US" dirty="0"/>
              <a:t>using quantum key distribution (QKD)</a:t>
            </a:r>
            <a:endParaRPr lang="en-IN" dirty="0"/>
          </a:p>
          <a:p>
            <a:pPr marL="0" indent="0">
              <a:buNone/>
            </a:pPr>
            <a:r>
              <a:rPr lang="en-US" dirty="0"/>
              <a:t>4. </a:t>
            </a:r>
            <a:r>
              <a:rPr lang="en-IN" b="1" dirty="0"/>
              <a:t>Artificial Intelligence</a:t>
            </a:r>
          </a:p>
          <a:p>
            <a:pPr lvl="1"/>
            <a:r>
              <a:rPr lang="en-IN" dirty="0"/>
              <a:t>Handling complex datasets and Models</a:t>
            </a:r>
          </a:p>
          <a:p>
            <a:pPr marL="0" indent="0">
              <a:buNone/>
            </a:pPr>
            <a:r>
              <a:rPr lang="en-US" dirty="0"/>
              <a:t>5. </a:t>
            </a:r>
            <a:r>
              <a:rPr lang="en-US" b="1" dirty="0"/>
              <a:t>Weather Forecasting and Climate </a:t>
            </a:r>
            <a:r>
              <a:rPr lang="en-US" b="1" dirty="0" smtClean="0"/>
              <a:t>Change/Disaster Management</a:t>
            </a:r>
            <a:endParaRPr lang="en-US" b="1" dirty="0"/>
          </a:p>
          <a:p>
            <a:pPr lvl="1"/>
            <a:r>
              <a:rPr lang="en-US" dirty="0"/>
              <a:t>by simulating complex atmospheric and oceanic systems more accurately</a:t>
            </a:r>
          </a:p>
          <a:p>
            <a:pPr marL="0" indent="0">
              <a:buNone/>
            </a:pPr>
            <a:endParaRPr lang="en-US" dirty="0"/>
          </a:p>
          <a:p>
            <a:pPr lvl="1"/>
            <a:endParaRPr lang="en-IN" dirty="0"/>
          </a:p>
        </p:txBody>
      </p:sp>
    </p:spTree>
    <p:extLst>
      <p:ext uri="{BB962C8B-B14F-4D97-AF65-F5344CB8AC3E}">
        <p14:creationId xmlns:p14="http://schemas.microsoft.com/office/powerpoint/2010/main" val="20247352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Perpendicular Qubit Vectors</a:t>
            </a:r>
          </a:p>
        </p:txBody>
      </p:sp>
      <p:pic>
        <p:nvPicPr>
          <p:cNvPr id="6" name="Picture 5"/>
          <p:cNvPicPr>
            <a:picLocks noChangeAspect="1"/>
          </p:cNvPicPr>
          <p:nvPr/>
        </p:nvPicPr>
        <p:blipFill>
          <a:blip r:embed="rId2"/>
          <a:stretch>
            <a:fillRect/>
          </a:stretch>
        </p:blipFill>
        <p:spPr>
          <a:xfrm>
            <a:off x="838200" y="1690688"/>
            <a:ext cx="9964541" cy="2114845"/>
          </a:xfrm>
          <a:prstGeom prst="rect">
            <a:avLst/>
          </a:prstGeom>
        </p:spPr>
      </p:pic>
      <p:pic>
        <p:nvPicPr>
          <p:cNvPr id="7" name="Picture 6"/>
          <p:cNvPicPr>
            <a:picLocks noChangeAspect="1"/>
          </p:cNvPicPr>
          <p:nvPr/>
        </p:nvPicPr>
        <p:blipFill>
          <a:blip r:embed="rId3"/>
          <a:stretch>
            <a:fillRect/>
          </a:stretch>
        </p:blipFill>
        <p:spPr>
          <a:xfrm>
            <a:off x="997775" y="4115616"/>
            <a:ext cx="5811061" cy="828791"/>
          </a:xfrm>
          <a:prstGeom prst="rect">
            <a:avLst/>
          </a:prstGeom>
        </p:spPr>
      </p:pic>
      <p:pic>
        <p:nvPicPr>
          <p:cNvPr id="8" name="Picture 7"/>
          <p:cNvPicPr>
            <a:picLocks noChangeAspect="1"/>
          </p:cNvPicPr>
          <p:nvPr/>
        </p:nvPicPr>
        <p:blipFill>
          <a:blip r:embed="rId4"/>
          <a:stretch>
            <a:fillRect/>
          </a:stretch>
        </p:blipFill>
        <p:spPr>
          <a:xfrm>
            <a:off x="1214534" y="5254490"/>
            <a:ext cx="6963747" cy="514422"/>
          </a:xfrm>
          <a:prstGeom prst="rect">
            <a:avLst/>
          </a:prstGeom>
        </p:spPr>
      </p:pic>
    </p:spTree>
    <p:extLst>
      <p:ext uri="{BB962C8B-B14F-4D97-AF65-F5344CB8AC3E}">
        <p14:creationId xmlns:p14="http://schemas.microsoft.com/office/powerpoint/2010/main" val="1224669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Two Parallel Qubit Vectors</a:t>
            </a:r>
          </a:p>
        </p:txBody>
      </p:sp>
      <p:pic>
        <p:nvPicPr>
          <p:cNvPr id="4" name="Picture 3"/>
          <p:cNvPicPr>
            <a:picLocks noChangeAspect="1"/>
          </p:cNvPicPr>
          <p:nvPr/>
        </p:nvPicPr>
        <p:blipFill>
          <a:blip r:embed="rId2"/>
          <a:stretch>
            <a:fillRect/>
          </a:stretch>
        </p:blipFill>
        <p:spPr>
          <a:xfrm>
            <a:off x="838200" y="1809586"/>
            <a:ext cx="10669489" cy="962159"/>
          </a:xfrm>
          <a:prstGeom prst="rect">
            <a:avLst/>
          </a:prstGeom>
        </p:spPr>
      </p:pic>
      <p:pic>
        <p:nvPicPr>
          <p:cNvPr id="5" name="Picture 4"/>
          <p:cNvPicPr>
            <a:picLocks noChangeAspect="1"/>
          </p:cNvPicPr>
          <p:nvPr/>
        </p:nvPicPr>
        <p:blipFill>
          <a:blip r:embed="rId3"/>
          <a:stretch>
            <a:fillRect/>
          </a:stretch>
        </p:blipFill>
        <p:spPr>
          <a:xfrm>
            <a:off x="942392" y="2771745"/>
            <a:ext cx="4458920" cy="1529667"/>
          </a:xfrm>
          <a:prstGeom prst="rect">
            <a:avLst/>
          </a:prstGeom>
        </p:spPr>
      </p:pic>
      <p:pic>
        <p:nvPicPr>
          <p:cNvPr id="6" name="Picture 5"/>
          <p:cNvPicPr>
            <a:picLocks noChangeAspect="1"/>
          </p:cNvPicPr>
          <p:nvPr/>
        </p:nvPicPr>
        <p:blipFill>
          <a:blip r:embed="rId4"/>
          <a:stretch>
            <a:fillRect/>
          </a:stretch>
        </p:blipFill>
        <p:spPr>
          <a:xfrm>
            <a:off x="678320" y="4375912"/>
            <a:ext cx="8297433" cy="2172003"/>
          </a:xfrm>
          <a:prstGeom prst="rect">
            <a:avLst/>
          </a:prstGeom>
        </p:spPr>
      </p:pic>
    </p:spTree>
    <p:extLst>
      <p:ext uri="{BB962C8B-B14F-4D97-AF65-F5344CB8AC3E}">
        <p14:creationId xmlns:p14="http://schemas.microsoft.com/office/powerpoint/2010/main" val="12846029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282" y="2640493"/>
            <a:ext cx="11587717" cy="1325563"/>
          </a:xfrm>
          <a:solidFill>
            <a:schemeClr val="accent2">
              <a:lumMod val="20000"/>
              <a:lumOff val="80000"/>
            </a:schemeClr>
          </a:solidFill>
        </p:spPr>
        <p:txBody>
          <a:bodyPr/>
          <a:lstStyle/>
          <a:p>
            <a:r>
              <a:rPr lang="en-US" b="1" dirty="0" smtClean="0"/>
              <a:t>2.5 Magnitude and Normalization of the Qubit Vector</a:t>
            </a:r>
            <a:endParaRPr lang="en-IN" b="1" dirty="0"/>
          </a:p>
        </p:txBody>
      </p:sp>
    </p:spTree>
    <p:extLst>
      <p:ext uri="{BB962C8B-B14F-4D97-AF65-F5344CB8AC3E}">
        <p14:creationId xmlns:p14="http://schemas.microsoft.com/office/powerpoint/2010/main" val="1803123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296954"/>
          </a:xfrm>
          <a:solidFill>
            <a:schemeClr val="accent2">
              <a:lumMod val="20000"/>
              <a:lumOff val="80000"/>
            </a:schemeClr>
          </a:solidFill>
        </p:spPr>
        <p:txBody>
          <a:bodyPr/>
          <a:lstStyle/>
          <a:p>
            <a:r>
              <a:rPr lang="en-US" b="1" dirty="0"/>
              <a:t>Magnitude of the Qubit Vector</a:t>
            </a:r>
            <a:endParaRPr lang="en-IN" b="1" dirty="0"/>
          </a:p>
        </p:txBody>
      </p:sp>
      <p:pic>
        <p:nvPicPr>
          <p:cNvPr id="3" name="Picture 2"/>
          <p:cNvPicPr>
            <a:picLocks noChangeAspect="1"/>
          </p:cNvPicPr>
          <p:nvPr/>
        </p:nvPicPr>
        <p:blipFill>
          <a:blip r:embed="rId2"/>
          <a:stretch>
            <a:fillRect/>
          </a:stretch>
        </p:blipFill>
        <p:spPr>
          <a:xfrm>
            <a:off x="7294983" y="103146"/>
            <a:ext cx="1923662" cy="958135"/>
          </a:xfrm>
          <a:prstGeom prst="rect">
            <a:avLst/>
          </a:prstGeom>
        </p:spPr>
      </p:pic>
      <p:pic>
        <p:nvPicPr>
          <p:cNvPr id="4" name="Picture 3"/>
          <p:cNvPicPr>
            <a:picLocks noChangeAspect="1"/>
          </p:cNvPicPr>
          <p:nvPr/>
        </p:nvPicPr>
        <p:blipFill>
          <a:blip r:embed="rId3"/>
          <a:stretch>
            <a:fillRect/>
          </a:stretch>
        </p:blipFill>
        <p:spPr>
          <a:xfrm>
            <a:off x="838200" y="1487320"/>
            <a:ext cx="10107436" cy="2058313"/>
          </a:xfrm>
          <a:prstGeom prst="rect">
            <a:avLst/>
          </a:prstGeom>
        </p:spPr>
      </p:pic>
      <p:pic>
        <p:nvPicPr>
          <p:cNvPr id="5" name="Picture 4"/>
          <p:cNvPicPr>
            <a:picLocks noChangeAspect="1"/>
          </p:cNvPicPr>
          <p:nvPr/>
        </p:nvPicPr>
        <p:blipFill>
          <a:blip r:embed="rId4"/>
          <a:stretch>
            <a:fillRect/>
          </a:stretch>
        </p:blipFill>
        <p:spPr>
          <a:xfrm>
            <a:off x="838200" y="3580136"/>
            <a:ext cx="9720978" cy="3277864"/>
          </a:xfrm>
          <a:prstGeom prst="rect">
            <a:avLst/>
          </a:prstGeom>
        </p:spPr>
      </p:pic>
    </p:spTree>
    <p:extLst>
      <p:ext uri="{BB962C8B-B14F-4D97-AF65-F5344CB8AC3E}">
        <p14:creationId xmlns:p14="http://schemas.microsoft.com/office/powerpoint/2010/main" val="23892972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04" y="141192"/>
            <a:ext cx="11832772" cy="903838"/>
          </a:xfrm>
          <a:solidFill>
            <a:schemeClr val="accent2">
              <a:lumMod val="20000"/>
              <a:lumOff val="80000"/>
            </a:schemeClr>
          </a:solidFill>
        </p:spPr>
        <p:txBody>
          <a:bodyPr/>
          <a:lstStyle/>
          <a:p>
            <a:r>
              <a:rPr lang="en-IN" b="1" dirty="0"/>
              <a:t>Normalization Process</a:t>
            </a:r>
          </a:p>
        </p:txBody>
      </p:sp>
      <p:pic>
        <p:nvPicPr>
          <p:cNvPr id="3" name="Picture 2"/>
          <p:cNvPicPr>
            <a:picLocks noChangeAspect="1"/>
          </p:cNvPicPr>
          <p:nvPr/>
        </p:nvPicPr>
        <p:blipFill>
          <a:blip r:embed="rId2"/>
          <a:stretch>
            <a:fillRect/>
          </a:stretch>
        </p:blipFill>
        <p:spPr>
          <a:xfrm>
            <a:off x="138404" y="1499979"/>
            <a:ext cx="7906853" cy="1581371"/>
          </a:xfrm>
          <a:prstGeom prst="rect">
            <a:avLst/>
          </a:prstGeom>
        </p:spPr>
      </p:pic>
      <p:pic>
        <p:nvPicPr>
          <p:cNvPr id="4" name="Picture 3"/>
          <p:cNvPicPr>
            <a:picLocks noChangeAspect="1"/>
          </p:cNvPicPr>
          <p:nvPr/>
        </p:nvPicPr>
        <p:blipFill>
          <a:blip r:embed="rId3"/>
          <a:stretch>
            <a:fillRect/>
          </a:stretch>
        </p:blipFill>
        <p:spPr>
          <a:xfrm>
            <a:off x="138404" y="3427893"/>
            <a:ext cx="9332167" cy="1694613"/>
          </a:xfrm>
          <a:prstGeom prst="rect">
            <a:avLst/>
          </a:prstGeom>
        </p:spPr>
      </p:pic>
      <p:pic>
        <p:nvPicPr>
          <p:cNvPr id="5" name="Picture 4"/>
          <p:cNvPicPr>
            <a:picLocks noChangeAspect="1"/>
          </p:cNvPicPr>
          <p:nvPr/>
        </p:nvPicPr>
        <p:blipFill>
          <a:blip r:embed="rId4"/>
          <a:stretch>
            <a:fillRect/>
          </a:stretch>
        </p:blipFill>
        <p:spPr>
          <a:xfrm>
            <a:off x="403323" y="5464213"/>
            <a:ext cx="8802328" cy="1267002"/>
          </a:xfrm>
          <a:prstGeom prst="rect">
            <a:avLst/>
          </a:prstGeom>
        </p:spPr>
      </p:pic>
    </p:spTree>
    <p:extLst>
      <p:ext uri="{BB962C8B-B14F-4D97-AF65-F5344CB8AC3E}">
        <p14:creationId xmlns:p14="http://schemas.microsoft.com/office/powerpoint/2010/main" val="9118696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3361" y="205273"/>
            <a:ext cx="9969015" cy="2901821"/>
          </a:xfrm>
          <a:prstGeom prst="rect">
            <a:avLst/>
          </a:prstGeom>
        </p:spPr>
      </p:pic>
      <p:pic>
        <p:nvPicPr>
          <p:cNvPr id="4" name="Picture 3"/>
          <p:cNvPicPr>
            <a:picLocks noChangeAspect="1"/>
          </p:cNvPicPr>
          <p:nvPr/>
        </p:nvPicPr>
        <p:blipFill>
          <a:blip r:embed="rId3"/>
          <a:stretch>
            <a:fillRect/>
          </a:stretch>
        </p:blipFill>
        <p:spPr>
          <a:xfrm>
            <a:off x="89385" y="3387012"/>
            <a:ext cx="10221751" cy="2049500"/>
          </a:xfrm>
          <a:prstGeom prst="rect">
            <a:avLst/>
          </a:prstGeom>
        </p:spPr>
      </p:pic>
      <p:pic>
        <p:nvPicPr>
          <p:cNvPr id="5" name="Picture 4"/>
          <p:cNvPicPr>
            <a:picLocks noChangeAspect="1"/>
          </p:cNvPicPr>
          <p:nvPr/>
        </p:nvPicPr>
        <p:blipFill>
          <a:blip r:embed="rId4"/>
          <a:stretch>
            <a:fillRect/>
          </a:stretch>
        </p:blipFill>
        <p:spPr>
          <a:xfrm>
            <a:off x="0" y="5716430"/>
            <a:ext cx="10250330" cy="1105054"/>
          </a:xfrm>
          <a:prstGeom prst="rect">
            <a:avLst/>
          </a:prstGeom>
        </p:spPr>
      </p:pic>
    </p:spTree>
    <p:extLst>
      <p:ext uri="{BB962C8B-B14F-4D97-AF65-F5344CB8AC3E}">
        <p14:creationId xmlns:p14="http://schemas.microsoft.com/office/powerpoint/2010/main" val="26368782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284" y="2619227"/>
            <a:ext cx="10515600" cy="1325563"/>
          </a:xfrm>
          <a:solidFill>
            <a:schemeClr val="accent2">
              <a:lumMod val="20000"/>
              <a:lumOff val="80000"/>
            </a:schemeClr>
          </a:solidFill>
        </p:spPr>
        <p:txBody>
          <a:bodyPr/>
          <a:lstStyle/>
          <a:p>
            <a:r>
              <a:rPr lang="en-US" b="1" dirty="0"/>
              <a:t>2.6 Angle between two Qubit vector using Dot Product</a:t>
            </a:r>
            <a:endParaRPr lang="en-IN" b="1" dirty="0"/>
          </a:p>
        </p:txBody>
      </p:sp>
    </p:spTree>
    <p:extLst>
      <p:ext uri="{BB962C8B-B14F-4D97-AF65-F5344CB8AC3E}">
        <p14:creationId xmlns:p14="http://schemas.microsoft.com/office/powerpoint/2010/main" val="2015707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927" y="103868"/>
            <a:ext cx="11625942" cy="1325563"/>
          </a:xfrm>
          <a:solidFill>
            <a:schemeClr val="accent2">
              <a:lumMod val="20000"/>
              <a:lumOff val="80000"/>
            </a:schemeClr>
          </a:solidFill>
        </p:spPr>
        <p:txBody>
          <a:bodyPr>
            <a:normAutofit/>
          </a:bodyPr>
          <a:lstStyle/>
          <a:p>
            <a:r>
              <a:rPr lang="en-US" sz="3200" b="1" dirty="0"/>
              <a:t>Finding the Angle Between Two Qubit Vectors Using the Dot Product</a:t>
            </a:r>
            <a:endParaRPr lang="en-IN" sz="3200" b="1" dirty="0"/>
          </a:p>
        </p:txBody>
      </p:sp>
      <p:pic>
        <p:nvPicPr>
          <p:cNvPr id="3" name="Picture 2"/>
          <p:cNvPicPr>
            <a:picLocks noChangeAspect="1"/>
          </p:cNvPicPr>
          <p:nvPr/>
        </p:nvPicPr>
        <p:blipFill>
          <a:blip r:embed="rId2"/>
          <a:stretch>
            <a:fillRect/>
          </a:stretch>
        </p:blipFill>
        <p:spPr>
          <a:xfrm>
            <a:off x="251927" y="1634263"/>
            <a:ext cx="10879068" cy="2489868"/>
          </a:xfrm>
          <a:prstGeom prst="rect">
            <a:avLst/>
          </a:prstGeom>
        </p:spPr>
      </p:pic>
      <p:pic>
        <p:nvPicPr>
          <p:cNvPr id="4" name="Picture 3"/>
          <p:cNvPicPr>
            <a:picLocks noChangeAspect="1"/>
          </p:cNvPicPr>
          <p:nvPr/>
        </p:nvPicPr>
        <p:blipFill>
          <a:blip r:embed="rId3"/>
          <a:stretch>
            <a:fillRect/>
          </a:stretch>
        </p:blipFill>
        <p:spPr>
          <a:xfrm>
            <a:off x="448513" y="4404049"/>
            <a:ext cx="10841528" cy="1826684"/>
          </a:xfrm>
          <a:prstGeom prst="rect">
            <a:avLst/>
          </a:prstGeom>
        </p:spPr>
      </p:pic>
    </p:spTree>
    <p:extLst>
      <p:ext uri="{BB962C8B-B14F-4D97-AF65-F5344CB8AC3E}">
        <p14:creationId xmlns:p14="http://schemas.microsoft.com/office/powerpoint/2010/main" val="1743315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048" y="141191"/>
            <a:ext cx="11394233" cy="745218"/>
          </a:xfrm>
          <a:solidFill>
            <a:schemeClr val="accent2">
              <a:lumMod val="20000"/>
              <a:lumOff val="80000"/>
            </a:schemeClr>
          </a:solidFill>
        </p:spPr>
        <p:txBody>
          <a:bodyPr/>
          <a:lstStyle/>
          <a:p>
            <a:r>
              <a:rPr lang="en-IN" dirty="0"/>
              <a:t>Example</a:t>
            </a:r>
          </a:p>
        </p:txBody>
      </p:sp>
      <p:pic>
        <p:nvPicPr>
          <p:cNvPr id="3" name="Picture 2"/>
          <p:cNvPicPr>
            <a:picLocks noChangeAspect="1"/>
          </p:cNvPicPr>
          <p:nvPr/>
        </p:nvPicPr>
        <p:blipFill>
          <a:blip r:embed="rId2"/>
          <a:stretch>
            <a:fillRect/>
          </a:stretch>
        </p:blipFill>
        <p:spPr>
          <a:xfrm>
            <a:off x="213048" y="886409"/>
            <a:ext cx="11098671" cy="2901820"/>
          </a:xfrm>
          <a:prstGeom prst="rect">
            <a:avLst/>
          </a:prstGeom>
        </p:spPr>
      </p:pic>
      <p:pic>
        <p:nvPicPr>
          <p:cNvPr id="4" name="Picture 3"/>
          <p:cNvPicPr>
            <a:picLocks noChangeAspect="1"/>
          </p:cNvPicPr>
          <p:nvPr/>
        </p:nvPicPr>
        <p:blipFill>
          <a:blip r:embed="rId3"/>
          <a:stretch>
            <a:fillRect/>
          </a:stretch>
        </p:blipFill>
        <p:spPr>
          <a:xfrm>
            <a:off x="98063" y="3923723"/>
            <a:ext cx="9840698" cy="2705478"/>
          </a:xfrm>
          <a:prstGeom prst="rect">
            <a:avLst/>
          </a:prstGeom>
        </p:spPr>
      </p:pic>
      <p:cxnSp>
        <p:nvCxnSpPr>
          <p:cNvPr id="6" name="Straight Connector 5"/>
          <p:cNvCxnSpPr/>
          <p:nvPr/>
        </p:nvCxnSpPr>
        <p:spPr>
          <a:xfrm flipH="1">
            <a:off x="6195527" y="2892490"/>
            <a:ext cx="9331" cy="17728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41316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326" y="192196"/>
            <a:ext cx="11790180" cy="3543795"/>
          </a:xfrm>
          <a:prstGeom prst="rect">
            <a:avLst/>
          </a:prstGeom>
        </p:spPr>
      </p:pic>
      <p:pic>
        <p:nvPicPr>
          <p:cNvPr id="4" name="Picture 3"/>
          <p:cNvPicPr>
            <a:picLocks noChangeAspect="1"/>
          </p:cNvPicPr>
          <p:nvPr/>
        </p:nvPicPr>
        <p:blipFill>
          <a:blip r:embed="rId3"/>
          <a:stretch>
            <a:fillRect/>
          </a:stretch>
        </p:blipFill>
        <p:spPr>
          <a:xfrm>
            <a:off x="190326" y="4452955"/>
            <a:ext cx="10640910" cy="1143160"/>
          </a:xfrm>
          <a:prstGeom prst="rect">
            <a:avLst/>
          </a:prstGeom>
        </p:spPr>
      </p:pic>
    </p:spTree>
    <p:extLst>
      <p:ext uri="{BB962C8B-B14F-4D97-AF65-F5344CB8AC3E}">
        <p14:creationId xmlns:p14="http://schemas.microsoft.com/office/powerpoint/2010/main" val="324774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12437" y="2567150"/>
            <a:ext cx="8669694" cy="1325563"/>
          </a:xfrm>
          <a:solidFill>
            <a:schemeClr val="accent2">
              <a:lumMod val="20000"/>
              <a:lumOff val="80000"/>
            </a:schemeClr>
          </a:solidFill>
        </p:spPr>
        <p:txBody>
          <a:bodyPr/>
          <a:lstStyle/>
          <a:p>
            <a:r>
              <a:rPr lang="en-US" b="1" dirty="0"/>
              <a:t>3.0 What is Quantum Computing ?</a:t>
            </a:r>
            <a:endParaRPr lang="en-IN" b="1" dirty="0"/>
          </a:p>
        </p:txBody>
      </p:sp>
    </p:spTree>
    <p:extLst>
      <p:ext uri="{BB962C8B-B14F-4D97-AF65-F5344CB8AC3E}">
        <p14:creationId xmlns:p14="http://schemas.microsoft.com/office/powerpoint/2010/main" val="253650335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2.7 Linear </a:t>
            </a:r>
            <a:r>
              <a:rPr lang="en-US" b="1" dirty="0"/>
              <a:t>Combination of Two Qubit Vectors</a:t>
            </a:r>
            <a:endParaRPr lang="en-IN" b="1" dirty="0"/>
          </a:p>
        </p:txBody>
      </p:sp>
      <p:sp>
        <p:nvSpPr>
          <p:cNvPr id="3" name="Rectangle 2"/>
          <p:cNvSpPr/>
          <p:nvPr/>
        </p:nvSpPr>
        <p:spPr>
          <a:xfrm>
            <a:off x="838200" y="2030304"/>
            <a:ext cx="9716278" cy="1200329"/>
          </a:xfrm>
          <a:prstGeom prst="rect">
            <a:avLst/>
          </a:prstGeom>
        </p:spPr>
        <p:txBody>
          <a:bodyPr wrap="square">
            <a:spAutoFit/>
          </a:bodyPr>
          <a:lstStyle/>
          <a:p>
            <a:r>
              <a:rPr lang="en-US" sz="2400" dirty="0"/>
              <a:t>A </a:t>
            </a:r>
            <a:r>
              <a:rPr lang="en-US" sz="2400" b="1" dirty="0"/>
              <a:t>linear combination</a:t>
            </a:r>
            <a:r>
              <a:rPr lang="en-US" sz="2400" dirty="0"/>
              <a:t> of two qubit vectors involves creating a new qubit vector by adding the vectors together, each multiplied by a scalar (which can be a complex number).</a:t>
            </a:r>
            <a:endParaRPr lang="en-IN" sz="2400" dirty="0"/>
          </a:p>
        </p:txBody>
      </p:sp>
      <p:pic>
        <p:nvPicPr>
          <p:cNvPr id="4" name="Picture 3"/>
          <p:cNvPicPr>
            <a:picLocks noChangeAspect="1"/>
          </p:cNvPicPr>
          <p:nvPr/>
        </p:nvPicPr>
        <p:blipFill>
          <a:blip r:embed="rId2"/>
          <a:stretch>
            <a:fillRect/>
          </a:stretch>
        </p:blipFill>
        <p:spPr>
          <a:xfrm>
            <a:off x="838200" y="3380144"/>
            <a:ext cx="9911204" cy="2227553"/>
          </a:xfrm>
          <a:prstGeom prst="rect">
            <a:avLst/>
          </a:prstGeom>
        </p:spPr>
      </p:pic>
    </p:spTree>
    <p:extLst>
      <p:ext uri="{BB962C8B-B14F-4D97-AF65-F5344CB8AC3E}">
        <p14:creationId xmlns:p14="http://schemas.microsoft.com/office/powerpoint/2010/main" val="16768926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830"/>
          </a:xfrm>
          <a:solidFill>
            <a:schemeClr val="accent2">
              <a:lumMod val="20000"/>
              <a:lumOff val="80000"/>
            </a:schemeClr>
          </a:solidFill>
        </p:spPr>
        <p:txBody>
          <a:bodyPr/>
          <a:lstStyle/>
          <a:p>
            <a:r>
              <a:rPr lang="en-US" b="1" dirty="0" smtClean="0"/>
              <a:t>Example</a:t>
            </a:r>
            <a:endParaRPr lang="en-IN" b="1" dirty="0"/>
          </a:p>
        </p:txBody>
      </p:sp>
      <p:pic>
        <p:nvPicPr>
          <p:cNvPr id="3" name="Picture 2"/>
          <p:cNvPicPr>
            <a:picLocks noChangeAspect="1"/>
          </p:cNvPicPr>
          <p:nvPr/>
        </p:nvPicPr>
        <p:blipFill>
          <a:blip r:embed="rId2"/>
          <a:stretch>
            <a:fillRect/>
          </a:stretch>
        </p:blipFill>
        <p:spPr>
          <a:xfrm>
            <a:off x="838200" y="1876927"/>
            <a:ext cx="9869277" cy="3943900"/>
          </a:xfrm>
          <a:prstGeom prst="rect">
            <a:avLst/>
          </a:prstGeom>
        </p:spPr>
      </p:pic>
    </p:spTree>
    <p:extLst>
      <p:ext uri="{BB962C8B-B14F-4D97-AF65-F5344CB8AC3E}">
        <p14:creationId xmlns:p14="http://schemas.microsoft.com/office/powerpoint/2010/main" val="2633932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2.7 Superposition of Qubits</a:t>
            </a:r>
            <a:endParaRPr lang="en-IN" b="1" dirty="0"/>
          </a:p>
        </p:txBody>
      </p:sp>
      <p:pic>
        <p:nvPicPr>
          <p:cNvPr id="3" name="Picture 2"/>
          <p:cNvPicPr>
            <a:picLocks noChangeAspect="1"/>
          </p:cNvPicPr>
          <p:nvPr/>
        </p:nvPicPr>
        <p:blipFill>
          <a:blip r:embed="rId2"/>
          <a:stretch>
            <a:fillRect/>
          </a:stretch>
        </p:blipFill>
        <p:spPr>
          <a:xfrm>
            <a:off x="903514" y="2785975"/>
            <a:ext cx="8859486" cy="2648320"/>
          </a:xfrm>
          <a:prstGeom prst="rect">
            <a:avLst/>
          </a:prstGeom>
        </p:spPr>
      </p:pic>
    </p:spTree>
    <p:extLst>
      <p:ext uri="{BB962C8B-B14F-4D97-AF65-F5344CB8AC3E}">
        <p14:creationId xmlns:p14="http://schemas.microsoft.com/office/powerpoint/2010/main" val="3742093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dirty="0"/>
              <a:t>1. </a:t>
            </a:r>
            <a:r>
              <a:rPr lang="en-IN" b="1" dirty="0"/>
              <a:t>Equal Superposition</a:t>
            </a:r>
            <a:endParaRPr lang="en-IN" dirty="0"/>
          </a:p>
        </p:txBody>
      </p:sp>
      <p:pic>
        <p:nvPicPr>
          <p:cNvPr id="3" name="Picture 2"/>
          <p:cNvPicPr>
            <a:picLocks noChangeAspect="1"/>
          </p:cNvPicPr>
          <p:nvPr/>
        </p:nvPicPr>
        <p:blipFill>
          <a:blip r:embed="rId2"/>
          <a:stretch>
            <a:fillRect/>
          </a:stretch>
        </p:blipFill>
        <p:spPr>
          <a:xfrm>
            <a:off x="956216" y="2227640"/>
            <a:ext cx="8040222" cy="3410426"/>
          </a:xfrm>
          <a:prstGeom prst="rect">
            <a:avLst/>
          </a:prstGeom>
        </p:spPr>
      </p:pic>
    </p:spTree>
    <p:extLst>
      <p:ext uri="{BB962C8B-B14F-4D97-AF65-F5344CB8AC3E}">
        <p14:creationId xmlns:p14="http://schemas.microsoft.com/office/powerpoint/2010/main" val="2283143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2. </a:t>
            </a:r>
            <a:r>
              <a:rPr lang="en-US" b="1" dirty="0"/>
              <a:t>Biased Towards ∣0</a:t>
            </a:r>
            <a:r>
              <a:rPr lang="en-US" b="1" dirty="0" smtClean="0"/>
              <a:t>⟩</a:t>
            </a:r>
            <a:endParaRPr lang="en-IN" dirty="0"/>
          </a:p>
        </p:txBody>
      </p:sp>
      <p:pic>
        <p:nvPicPr>
          <p:cNvPr id="3" name="Picture 2"/>
          <p:cNvPicPr>
            <a:picLocks noChangeAspect="1"/>
          </p:cNvPicPr>
          <p:nvPr/>
        </p:nvPicPr>
        <p:blipFill>
          <a:blip r:embed="rId2"/>
          <a:stretch>
            <a:fillRect/>
          </a:stretch>
        </p:blipFill>
        <p:spPr>
          <a:xfrm>
            <a:off x="838200" y="1846063"/>
            <a:ext cx="10620375" cy="4078487"/>
          </a:xfrm>
          <a:prstGeom prst="rect">
            <a:avLst/>
          </a:prstGeom>
        </p:spPr>
      </p:pic>
    </p:spTree>
    <p:extLst>
      <p:ext uri="{BB962C8B-B14F-4D97-AF65-F5344CB8AC3E}">
        <p14:creationId xmlns:p14="http://schemas.microsoft.com/office/powerpoint/2010/main" val="3224203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3. </a:t>
            </a:r>
            <a:r>
              <a:rPr lang="en-US" b="1" dirty="0"/>
              <a:t>Biased Towards ∣1</a:t>
            </a:r>
            <a:r>
              <a:rPr lang="en-US" b="1" dirty="0" smtClean="0"/>
              <a:t>⟩</a:t>
            </a:r>
            <a:endParaRPr lang="en-IN" dirty="0"/>
          </a:p>
        </p:txBody>
      </p:sp>
      <p:pic>
        <p:nvPicPr>
          <p:cNvPr id="3" name="Picture 2"/>
          <p:cNvPicPr>
            <a:picLocks noChangeAspect="1"/>
          </p:cNvPicPr>
          <p:nvPr/>
        </p:nvPicPr>
        <p:blipFill>
          <a:blip r:embed="rId2"/>
          <a:stretch>
            <a:fillRect/>
          </a:stretch>
        </p:blipFill>
        <p:spPr>
          <a:xfrm>
            <a:off x="838199" y="1907201"/>
            <a:ext cx="9934575" cy="3712549"/>
          </a:xfrm>
          <a:prstGeom prst="rect">
            <a:avLst/>
          </a:prstGeom>
        </p:spPr>
      </p:pic>
    </p:spTree>
    <p:extLst>
      <p:ext uri="{BB962C8B-B14F-4D97-AF65-F5344CB8AC3E}">
        <p14:creationId xmlns:p14="http://schemas.microsoft.com/office/powerpoint/2010/main" val="595402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4. </a:t>
            </a:r>
            <a:r>
              <a:rPr lang="en-US" b="1" dirty="0"/>
              <a:t>Closer to ∣0</a:t>
            </a:r>
            <a:r>
              <a:rPr lang="en-US" b="1" dirty="0" smtClean="0"/>
              <a:t>⟩</a:t>
            </a:r>
            <a:endParaRPr lang="en-IN" dirty="0"/>
          </a:p>
        </p:txBody>
      </p:sp>
      <p:pic>
        <p:nvPicPr>
          <p:cNvPr id="3" name="Picture 2"/>
          <p:cNvPicPr>
            <a:picLocks noChangeAspect="1"/>
          </p:cNvPicPr>
          <p:nvPr/>
        </p:nvPicPr>
        <p:blipFill>
          <a:blip r:embed="rId2"/>
          <a:stretch>
            <a:fillRect/>
          </a:stretch>
        </p:blipFill>
        <p:spPr>
          <a:xfrm>
            <a:off x="966071" y="1685681"/>
            <a:ext cx="10473454" cy="4153144"/>
          </a:xfrm>
          <a:prstGeom prst="rect">
            <a:avLst/>
          </a:prstGeom>
        </p:spPr>
      </p:pic>
    </p:spTree>
    <p:extLst>
      <p:ext uri="{BB962C8B-B14F-4D97-AF65-F5344CB8AC3E}">
        <p14:creationId xmlns:p14="http://schemas.microsoft.com/office/powerpoint/2010/main" val="1232299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dirty="0"/>
              <a:t>5. </a:t>
            </a:r>
            <a:r>
              <a:rPr lang="en-US" b="1" dirty="0"/>
              <a:t>Very Close to ∣1</a:t>
            </a:r>
            <a:r>
              <a:rPr lang="en-US" b="1" dirty="0" smtClean="0"/>
              <a:t>⟩</a:t>
            </a:r>
            <a:endParaRPr lang="en-IN" dirty="0"/>
          </a:p>
        </p:txBody>
      </p:sp>
      <p:pic>
        <p:nvPicPr>
          <p:cNvPr id="3" name="Picture 2"/>
          <p:cNvPicPr>
            <a:picLocks noChangeAspect="1"/>
          </p:cNvPicPr>
          <p:nvPr/>
        </p:nvPicPr>
        <p:blipFill>
          <a:blip r:embed="rId2"/>
          <a:stretch>
            <a:fillRect/>
          </a:stretch>
        </p:blipFill>
        <p:spPr>
          <a:xfrm>
            <a:off x="838200" y="2079524"/>
            <a:ext cx="9934575" cy="4092099"/>
          </a:xfrm>
          <a:prstGeom prst="rect">
            <a:avLst/>
          </a:prstGeom>
        </p:spPr>
      </p:pic>
    </p:spTree>
    <p:extLst>
      <p:ext uri="{BB962C8B-B14F-4D97-AF65-F5344CB8AC3E}">
        <p14:creationId xmlns:p14="http://schemas.microsoft.com/office/powerpoint/2010/main" val="1144209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Note</a:t>
            </a:r>
            <a:endParaRPr lang="en-IN" b="1" dirty="0"/>
          </a:p>
        </p:txBody>
      </p:sp>
      <p:sp>
        <p:nvSpPr>
          <p:cNvPr id="3" name="Content Placeholder 2"/>
          <p:cNvSpPr>
            <a:spLocks noGrp="1"/>
          </p:cNvSpPr>
          <p:nvPr>
            <p:ph idx="1"/>
          </p:nvPr>
        </p:nvSpPr>
        <p:spPr/>
        <p:txBody>
          <a:bodyPr/>
          <a:lstStyle/>
          <a:p>
            <a:r>
              <a:rPr lang="en-IN" b="1" dirty="0"/>
              <a:t>Ket notation ∣𝜓</a:t>
            </a:r>
            <a:r>
              <a:rPr lang="en-IN" b="1" dirty="0" smtClean="0"/>
              <a:t>⟩</a:t>
            </a:r>
            <a:r>
              <a:rPr lang="el-GR" dirty="0" smtClean="0"/>
              <a:t>: </a:t>
            </a:r>
            <a:r>
              <a:rPr lang="en-IN" dirty="0"/>
              <a:t>Represents the state as a </a:t>
            </a:r>
            <a:r>
              <a:rPr lang="en-IN" b="1" dirty="0">
                <a:solidFill>
                  <a:srgbClr val="FF0000"/>
                </a:solidFill>
              </a:rPr>
              <a:t>column vector</a:t>
            </a:r>
            <a:r>
              <a:rPr lang="en-IN" dirty="0" smtClean="0"/>
              <a:t>.</a:t>
            </a:r>
          </a:p>
          <a:p>
            <a:r>
              <a:rPr lang="en-IN" b="1" dirty="0" smtClean="0"/>
              <a:t>Bra </a:t>
            </a:r>
            <a:r>
              <a:rPr lang="en-IN" b="1" dirty="0"/>
              <a:t>notation ⟨𝜓</a:t>
            </a:r>
            <a:r>
              <a:rPr lang="en-IN" b="1" dirty="0" smtClean="0"/>
              <a:t>∣</a:t>
            </a:r>
            <a:r>
              <a:rPr lang="el-GR" dirty="0" smtClean="0"/>
              <a:t>: </a:t>
            </a:r>
            <a:r>
              <a:rPr lang="en-IN" dirty="0"/>
              <a:t>Represents the conjugate transpose of the </a:t>
            </a:r>
            <a:r>
              <a:rPr lang="en-IN" dirty="0" err="1"/>
              <a:t>ket</a:t>
            </a:r>
            <a:r>
              <a:rPr lang="en-IN" dirty="0"/>
              <a:t> as a </a:t>
            </a:r>
            <a:r>
              <a:rPr lang="en-IN" b="1" dirty="0">
                <a:solidFill>
                  <a:srgbClr val="FF0000"/>
                </a:solidFill>
              </a:rPr>
              <a:t>row vector</a:t>
            </a:r>
            <a:r>
              <a:rPr lang="en-IN" b="1" dirty="0" smtClean="0">
                <a:solidFill>
                  <a:srgbClr val="FF0000"/>
                </a:solidFill>
              </a:rPr>
              <a:t>.</a:t>
            </a:r>
          </a:p>
          <a:p>
            <a:r>
              <a:rPr lang="en-IN" b="1" dirty="0" smtClean="0"/>
              <a:t>Inner </a:t>
            </a:r>
            <a:r>
              <a:rPr lang="en-IN" b="1" dirty="0"/>
              <a:t>product ⟨𝜙∣𝜓</a:t>
            </a:r>
            <a:r>
              <a:rPr lang="en-IN" b="1" dirty="0" smtClean="0"/>
              <a:t>⟩</a:t>
            </a:r>
            <a:r>
              <a:rPr lang="el-GR" dirty="0" smtClean="0"/>
              <a:t>: </a:t>
            </a:r>
            <a:r>
              <a:rPr lang="en-IN" dirty="0"/>
              <a:t>Gives a </a:t>
            </a:r>
            <a:r>
              <a:rPr lang="en-IN" b="1" dirty="0">
                <a:solidFill>
                  <a:srgbClr val="FF0000"/>
                </a:solidFill>
              </a:rPr>
              <a:t>scalar</a:t>
            </a:r>
            <a:r>
              <a:rPr lang="en-IN" dirty="0"/>
              <a:t>, indicating the </a:t>
            </a:r>
            <a:r>
              <a:rPr lang="en-IN" b="1" dirty="0">
                <a:solidFill>
                  <a:srgbClr val="FF0000"/>
                </a:solidFill>
              </a:rPr>
              <a:t>overlap</a:t>
            </a:r>
            <a:r>
              <a:rPr lang="en-IN" dirty="0"/>
              <a:t> between two quantum states</a:t>
            </a:r>
            <a:r>
              <a:rPr lang="en-IN" dirty="0" smtClean="0"/>
              <a:t>.</a:t>
            </a:r>
          </a:p>
          <a:p>
            <a:r>
              <a:rPr lang="en-IN" b="1" dirty="0" smtClean="0"/>
              <a:t>Outer </a:t>
            </a:r>
            <a:r>
              <a:rPr lang="en-IN" b="1" dirty="0"/>
              <a:t>product ∣𝜓⟩⟨𝜙</a:t>
            </a:r>
            <a:r>
              <a:rPr lang="en-IN" b="1" dirty="0" smtClean="0"/>
              <a:t>∣</a:t>
            </a:r>
            <a:r>
              <a:rPr lang="el-GR" dirty="0" smtClean="0"/>
              <a:t>: </a:t>
            </a:r>
            <a:r>
              <a:rPr lang="en-IN" dirty="0"/>
              <a:t>Results in a </a:t>
            </a:r>
            <a:r>
              <a:rPr lang="en-IN" b="1" dirty="0">
                <a:solidFill>
                  <a:srgbClr val="FF0000"/>
                </a:solidFill>
              </a:rPr>
              <a:t>matrix</a:t>
            </a:r>
            <a:r>
              <a:rPr lang="en-IN" dirty="0"/>
              <a:t>, useful for constructing quantum operators.</a:t>
            </a:r>
          </a:p>
        </p:txBody>
      </p:sp>
    </p:spTree>
    <p:extLst>
      <p:ext uri="{BB962C8B-B14F-4D97-AF65-F5344CB8AC3E}">
        <p14:creationId xmlns:p14="http://schemas.microsoft.com/office/powerpoint/2010/main" val="6007139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it-IT" b="1" dirty="0" smtClean="0"/>
              <a:t>2.9 Hilbert </a:t>
            </a:r>
            <a:r>
              <a:rPr lang="it-IT" b="1" dirty="0"/>
              <a:t>Space in Quantum Computing</a:t>
            </a:r>
            <a:endParaRPr lang="en-IN" b="1" dirty="0"/>
          </a:p>
        </p:txBody>
      </p:sp>
      <p:sp>
        <p:nvSpPr>
          <p:cNvPr id="3" name="Content Placeholder 2"/>
          <p:cNvSpPr>
            <a:spLocks noGrp="1"/>
          </p:cNvSpPr>
          <p:nvPr>
            <p:ph idx="1"/>
          </p:nvPr>
        </p:nvSpPr>
        <p:spPr/>
        <p:txBody>
          <a:bodyPr/>
          <a:lstStyle/>
          <a:p>
            <a:r>
              <a:rPr lang="en-US" dirty="0"/>
              <a:t>A </a:t>
            </a:r>
            <a:r>
              <a:rPr lang="en-US" b="1" dirty="0"/>
              <a:t>Hilbert space</a:t>
            </a:r>
            <a:r>
              <a:rPr lang="en-US" dirty="0"/>
              <a:t> in quantum computing is a mathematical framework used to describe the state space of quantum systems. It is a complete inner product space where:</a:t>
            </a:r>
          </a:p>
          <a:p>
            <a:pPr lvl="1"/>
            <a:r>
              <a:rPr lang="en-US" b="1" dirty="0">
                <a:solidFill>
                  <a:srgbClr val="FF0000"/>
                </a:solidFill>
              </a:rPr>
              <a:t>Vectors</a:t>
            </a:r>
            <a:r>
              <a:rPr lang="en-US" dirty="0">
                <a:solidFill>
                  <a:srgbClr val="FF0000"/>
                </a:solidFill>
              </a:rPr>
              <a:t> </a:t>
            </a:r>
            <a:r>
              <a:rPr lang="en-US" dirty="0"/>
              <a:t>represent quantum states.</a:t>
            </a:r>
          </a:p>
          <a:p>
            <a:pPr lvl="1"/>
            <a:r>
              <a:rPr lang="en-US" b="1" dirty="0">
                <a:solidFill>
                  <a:srgbClr val="FF0000"/>
                </a:solidFill>
              </a:rPr>
              <a:t>Inner product</a:t>
            </a:r>
            <a:r>
              <a:rPr lang="en-US" dirty="0">
                <a:solidFill>
                  <a:srgbClr val="FF0000"/>
                </a:solidFill>
              </a:rPr>
              <a:t> </a:t>
            </a:r>
            <a:r>
              <a:rPr lang="en-US" dirty="0"/>
              <a:t>defines the overlap or similarity between states.</a:t>
            </a:r>
          </a:p>
          <a:p>
            <a:pPr lvl="1"/>
            <a:r>
              <a:rPr lang="en-US" b="1" dirty="0">
                <a:solidFill>
                  <a:srgbClr val="FF0000"/>
                </a:solidFill>
              </a:rPr>
              <a:t>Norm</a:t>
            </a:r>
            <a:r>
              <a:rPr lang="en-US" dirty="0"/>
              <a:t> of a vector represents the probability amplitude of finding the system in that state</a:t>
            </a:r>
            <a:r>
              <a:rPr lang="en-US" dirty="0" smtClean="0"/>
              <a:t>.</a:t>
            </a:r>
          </a:p>
          <a:p>
            <a:pPr lvl="1"/>
            <a:r>
              <a:rPr lang="en-US" b="1" dirty="0">
                <a:solidFill>
                  <a:srgbClr val="FF0000"/>
                </a:solidFill>
              </a:rPr>
              <a:t>Unitary Operators</a:t>
            </a:r>
            <a:r>
              <a:rPr lang="en-US" dirty="0">
                <a:solidFill>
                  <a:srgbClr val="FF0000"/>
                </a:solidFill>
              </a:rPr>
              <a:t> </a:t>
            </a:r>
            <a:r>
              <a:rPr lang="en-US" dirty="0"/>
              <a:t>represent quantum gates</a:t>
            </a:r>
            <a:r>
              <a:rPr lang="en-US" dirty="0" smtClean="0"/>
              <a:t>.</a:t>
            </a:r>
          </a:p>
          <a:p>
            <a:pPr lvl="1"/>
            <a:r>
              <a:rPr lang="en-IN" b="1" dirty="0">
                <a:solidFill>
                  <a:srgbClr val="FF0000"/>
                </a:solidFill>
              </a:rPr>
              <a:t>Projection Operators</a:t>
            </a:r>
            <a:r>
              <a:rPr lang="en-IN" dirty="0">
                <a:solidFill>
                  <a:srgbClr val="FF0000"/>
                </a:solidFill>
              </a:rPr>
              <a:t> </a:t>
            </a:r>
            <a:r>
              <a:rPr lang="en-IN" dirty="0"/>
              <a:t>represent measurements</a:t>
            </a:r>
            <a:r>
              <a:rPr lang="en-IN" dirty="0" smtClean="0"/>
              <a:t>.</a:t>
            </a:r>
          </a:p>
          <a:p>
            <a:pPr lvl="1"/>
            <a:r>
              <a:rPr lang="en-US" b="1" dirty="0">
                <a:solidFill>
                  <a:srgbClr val="FF0000"/>
                </a:solidFill>
              </a:rPr>
              <a:t>Probabilities</a:t>
            </a:r>
            <a:r>
              <a:rPr lang="en-US" dirty="0"/>
              <a:t> are calculated based on the norms and inner products.</a:t>
            </a:r>
          </a:p>
          <a:p>
            <a:endParaRPr lang="en-IN" dirty="0"/>
          </a:p>
        </p:txBody>
      </p:sp>
    </p:spTree>
    <p:extLst>
      <p:ext uri="{BB962C8B-B14F-4D97-AF65-F5344CB8AC3E}">
        <p14:creationId xmlns:p14="http://schemas.microsoft.com/office/powerpoint/2010/main" val="167311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3.1 What is Quantum ?</a:t>
            </a:r>
            <a:endParaRPr lang="en-IN" b="1" dirty="0"/>
          </a:p>
        </p:txBody>
      </p:sp>
      <p:sp>
        <p:nvSpPr>
          <p:cNvPr id="3" name="Content Placeholder 2"/>
          <p:cNvSpPr>
            <a:spLocks noGrp="1"/>
          </p:cNvSpPr>
          <p:nvPr>
            <p:ph idx="1"/>
          </p:nvPr>
        </p:nvSpPr>
        <p:spPr/>
        <p:txBody>
          <a:bodyPr>
            <a:normAutofit fontScale="92500" lnSpcReduction="20000"/>
          </a:bodyPr>
          <a:lstStyle/>
          <a:p>
            <a:r>
              <a:rPr lang="en-US" dirty="0"/>
              <a:t>The term "</a:t>
            </a:r>
            <a:r>
              <a:rPr lang="en-US" b="1" dirty="0"/>
              <a:t>quantum” </a:t>
            </a:r>
            <a:r>
              <a:rPr lang="en-US" dirty="0"/>
              <a:t>(plural: </a:t>
            </a:r>
            <a:r>
              <a:rPr lang="en-US" b="1" i="1" dirty="0"/>
              <a:t>quanta</a:t>
            </a:r>
            <a:r>
              <a:rPr lang="en-US" dirty="0"/>
              <a:t>) originates from the Latin word for "</a:t>
            </a:r>
            <a:r>
              <a:rPr lang="en-US" b="1" dirty="0"/>
              <a:t>how much</a:t>
            </a:r>
            <a:r>
              <a:rPr lang="en-US" dirty="0"/>
              <a:t>.“</a:t>
            </a:r>
          </a:p>
          <a:p>
            <a:r>
              <a:rPr lang="en-US" b="1" dirty="0"/>
              <a:t>Quantum</a:t>
            </a:r>
            <a:r>
              <a:rPr lang="en-US" dirty="0"/>
              <a:t> refers to the smallest possible </a:t>
            </a:r>
            <a:r>
              <a:rPr lang="en-US" b="1" dirty="0"/>
              <a:t>discrete unit </a:t>
            </a:r>
            <a:r>
              <a:rPr lang="en-US" dirty="0"/>
              <a:t>of any physical property, usually related to </a:t>
            </a:r>
            <a:r>
              <a:rPr lang="en-US" b="1" dirty="0"/>
              <a:t>energy and matter</a:t>
            </a:r>
            <a:r>
              <a:rPr lang="en-US" dirty="0"/>
              <a:t>. </a:t>
            </a:r>
          </a:p>
          <a:p>
            <a:r>
              <a:rPr lang="en-US" b="1" dirty="0"/>
              <a:t>Example : </a:t>
            </a:r>
          </a:p>
          <a:p>
            <a:pPr lvl="1"/>
            <a:r>
              <a:rPr lang="en-US" dirty="0"/>
              <a:t>A quantum of </a:t>
            </a:r>
            <a:r>
              <a:rPr lang="en-US" b="1" dirty="0"/>
              <a:t>light</a:t>
            </a:r>
            <a:r>
              <a:rPr lang="en-US" dirty="0"/>
              <a:t> is a </a:t>
            </a:r>
            <a:r>
              <a:rPr lang="en-US" b="1" i="1" dirty="0"/>
              <a:t>photon</a:t>
            </a:r>
            <a:r>
              <a:rPr lang="en-US" dirty="0"/>
              <a:t>, and </a:t>
            </a:r>
          </a:p>
          <a:p>
            <a:pPr lvl="1"/>
            <a:r>
              <a:rPr lang="en-US" dirty="0"/>
              <a:t>A quantum of </a:t>
            </a:r>
            <a:r>
              <a:rPr lang="en-US" b="1" dirty="0"/>
              <a:t>electricity </a:t>
            </a:r>
            <a:r>
              <a:rPr lang="en-US" dirty="0"/>
              <a:t>is an </a:t>
            </a:r>
            <a:r>
              <a:rPr lang="en-US" b="1" i="1" dirty="0" smtClean="0"/>
              <a:t>electron</a:t>
            </a:r>
          </a:p>
          <a:p>
            <a:r>
              <a:rPr lang="en-US" b="1" i="1" dirty="0" smtClean="0"/>
              <a:t>Quantum Particles</a:t>
            </a:r>
          </a:p>
          <a:p>
            <a:pPr lvl="1"/>
            <a:r>
              <a:rPr lang="en-US" b="1" dirty="0"/>
              <a:t>Fermions (Particles that make up matter): </a:t>
            </a:r>
            <a:r>
              <a:rPr lang="en-US" dirty="0"/>
              <a:t>Electrons , Protons , Neutrons, Quarks, Neutrinos</a:t>
            </a:r>
          </a:p>
          <a:p>
            <a:pPr lvl="1"/>
            <a:r>
              <a:rPr lang="en-US" b="1" dirty="0"/>
              <a:t>Bosons (Force-carrying particles): </a:t>
            </a:r>
            <a:r>
              <a:rPr lang="en-US" dirty="0"/>
              <a:t>Photons, Gluons,  W and Z Bosons, Higgs Boson, Gravitons (Theoretical)</a:t>
            </a:r>
          </a:p>
          <a:p>
            <a:pPr lvl="1"/>
            <a:r>
              <a:rPr lang="en-US" b="1" dirty="0"/>
              <a:t>Composite Particles: </a:t>
            </a:r>
            <a:r>
              <a:rPr lang="en-US" dirty="0"/>
              <a:t>Mesons, Baryons</a:t>
            </a:r>
          </a:p>
          <a:p>
            <a:pPr lvl="1"/>
            <a:endParaRPr lang="en-US" b="1" i="1" dirty="0" smtClean="0"/>
          </a:p>
          <a:p>
            <a:pPr lvl="1"/>
            <a:endParaRPr lang="en-IN" b="1" i="1" dirty="0"/>
          </a:p>
        </p:txBody>
      </p:sp>
    </p:spTree>
    <p:extLst>
      <p:ext uri="{BB962C8B-B14F-4D97-AF65-F5344CB8AC3E}">
        <p14:creationId xmlns:p14="http://schemas.microsoft.com/office/powerpoint/2010/main" val="22214882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5653" cy="1325563"/>
          </a:xfrm>
          <a:solidFill>
            <a:schemeClr val="accent2">
              <a:lumMod val="20000"/>
              <a:lumOff val="80000"/>
            </a:schemeClr>
          </a:solidFill>
        </p:spPr>
        <p:txBody>
          <a:bodyPr/>
          <a:lstStyle/>
          <a:p>
            <a:r>
              <a:rPr lang="it-IT" b="1" dirty="0"/>
              <a:t>Hilbert Space in Quantum Computing</a:t>
            </a:r>
            <a:endParaRPr lang="en-IN" b="1" dirty="0"/>
          </a:p>
        </p:txBody>
      </p:sp>
      <p:pic>
        <p:nvPicPr>
          <p:cNvPr id="5" name="Picture 4"/>
          <p:cNvPicPr>
            <a:picLocks noChangeAspect="1"/>
          </p:cNvPicPr>
          <p:nvPr/>
        </p:nvPicPr>
        <p:blipFill>
          <a:blip r:embed="rId2"/>
          <a:stretch>
            <a:fillRect/>
          </a:stretch>
        </p:blipFill>
        <p:spPr>
          <a:xfrm>
            <a:off x="941955" y="1842863"/>
            <a:ext cx="10430895" cy="3919762"/>
          </a:xfrm>
          <a:prstGeom prst="rect">
            <a:avLst/>
          </a:prstGeom>
        </p:spPr>
      </p:pic>
    </p:spTree>
    <p:extLst>
      <p:ext uri="{BB962C8B-B14F-4D97-AF65-F5344CB8AC3E}">
        <p14:creationId xmlns:p14="http://schemas.microsoft.com/office/powerpoint/2010/main" val="1416289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2.10 Basis </a:t>
            </a:r>
            <a:r>
              <a:rPr lang="en-IN" b="1" dirty="0"/>
              <a:t>in Quantum Mechanics</a:t>
            </a:r>
          </a:p>
        </p:txBody>
      </p:sp>
      <p:sp>
        <p:nvSpPr>
          <p:cNvPr id="3" name="Content Placeholder 2"/>
          <p:cNvSpPr>
            <a:spLocks noGrp="1"/>
          </p:cNvSpPr>
          <p:nvPr>
            <p:ph idx="1"/>
          </p:nvPr>
        </p:nvSpPr>
        <p:spPr/>
        <p:txBody>
          <a:bodyPr>
            <a:normAutofit/>
          </a:bodyPr>
          <a:lstStyle/>
          <a:p>
            <a:endParaRPr lang="en-US" dirty="0" smtClean="0"/>
          </a:p>
          <a:p>
            <a:r>
              <a:rPr lang="en-US" dirty="0" smtClean="0"/>
              <a:t>In </a:t>
            </a:r>
            <a:r>
              <a:rPr lang="en-US" b="1" dirty="0"/>
              <a:t>quantum mechanics</a:t>
            </a:r>
            <a:r>
              <a:rPr lang="en-US" dirty="0"/>
              <a:t>, a basis typically refers to a set of orthonormal vectors in a </a:t>
            </a:r>
            <a:r>
              <a:rPr lang="en-US" b="1" dirty="0"/>
              <a:t>Hilbert space</a:t>
            </a:r>
            <a:r>
              <a:rPr lang="en-US" dirty="0"/>
              <a:t>. </a:t>
            </a:r>
            <a:endParaRPr lang="en-US" dirty="0" smtClean="0"/>
          </a:p>
          <a:p>
            <a:endParaRPr lang="en-US" dirty="0" smtClean="0"/>
          </a:p>
          <a:p>
            <a:r>
              <a:rPr lang="en-US" dirty="0" smtClean="0"/>
              <a:t>For </a:t>
            </a:r>
            <a:r>
              <a:rPr lang="en-US" dirty="0"/>
              <a:t>qubits, the basis vectors are often represented as </a:t>
            </a:r>
            <a:r>
              <a:rPr lang="en-US" b="1" dirty="0"/>
              <a:t>∣</a:t>
            </a:r>
            <a:r>
              <a:rPr lang="en-US" b="1" dirty="0" smtClean="0"/>
              <a:t>0⟩ </a:t>
            </a:r>
            <a:r>
              <a:rPr lang="en-US" b="1" dirty="0"/>
              <a:t>and ∣</a:t>
            </a:r>
            <a:r>
              <a:rPr lang="en-US" b="1" dirty="0" smtClean="0"/>
              <a:t>1⟩, </a:t>
            </a:r>
            <a:r>
              <a:rPr lang="en-US" dirty="0"/>
              <a:t>which are the standard basis vectors for a single qubit</a:t>
            </a:r>
            <a:endParaRPr lang="en-IN" dirty="0"/>
          </a:p>
        </p:txBody>
      </p:sp>
    </p:spTree>
    <p:extLst>
      <p:ext uri="{BB962C8B-B14F-4D97-AF65-F5344CB8AC3E}">
        <p14:creationId xmlns:p14="http://schemas.microsoft.com/office/powerpoint/2010/main" val="38105955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a:t>
            </a:r>
            <a:r>
              <a:rPr lang="en-US" b="1" dirty="0"/>
              <a:t>0&gt; and |1&gt; are </a:t>
            </a:r>
            <a:r>
              <a:rPr lang="en-US" b="1" dirty="0" err="1"/>
              <a:t>ortho</a:t>
            </a:r>
            <a:r>
              <a:rPr lang="en-US" b="1" dirty="0"/>
              <a:t> normal basis</a:t>
            </a:r>
            <a:endParaRPr lang="en-IN" b="1" dirty="0"/>
          </a:p>
        </p:txBody>
      </p:sp>
      <p:pic>
        <p:nvPicPr>
          <p:cNvPr id="4" name="Picture 3"/>
          <p:cNvPicPr>
            <a:picLocks noChangeAspect="1"/>
          </p:cNvPicPr>
          <p:nvPr/>
        </p:nvPicPr>
        <p:blipFill>
          <a:blip r:embed="rId2"/>
          <a:stretch>
            <a:fillRect/>
          </a:stretch>
        </p:blipFill>
        <p:spPr>
          <a:xfrm>
            <a:off x="1001630" y="2449486"/>
            <a:ext cx="9069066" cy="2705478"/>
          </a:xfrm>
          <a:prstGeom prst="rect">
            <a:avLst/>
          </a:prstGeom>
        </p:spPr>
      </p:pic>
    </p:spTree>
    <p:extLst>
      <p:ext uri="{BB962C8B-B14F-4D97-AF65-F5344CB8AC3E}">
        <p14:creationId xmlns:p14="http://schemas.microsoft.com/office/powerpoint/2010/main" val="3529685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a:t>
            </a:r>
            <a:r>
              <a:rPr lang="en-US" b="1" dirty="0"/>
              <a:t>0&gt; and |1&gt; are </a:t>
            </a:r>
            <a:r>
              <a:rPr lang="en-US" b="1" dirty="0" err="1"/>
              <a:t>ortho</a:t>
            </a:r>
            <a:r>
              <a:rPr lang="en-US" b="1" dirty="0"/>
              <a:t> normal basis</a:t>
            </a:r>
            <a:endParaRPr lang="en-IN" b="1" dirty="0"/>
          </a:p>
        </p:txBody>
      </p:sp>
      <p:pic>
        <p:nvPicPr>
          <p:cNvPr id="3" name="Picture 2"/>
          <p:cNvPicPr>
            <a:picLocks noChangeAspect="1"/>
          </p:cNvPicPr>
          <p:nvPr/>
        </p:nvPicPr>
        <p:blipFill>
          <a:blip r:embed="rId2"/>
          <a:stretch>
            <a:fillRect/>
          </a:stretch>
        </p:blipFill>
        <p:spPr>
          <a:xfrm>
            <a:off x="523615" y="1690688"/>
            <a:ext cx="10534910" cy="4862512"/>
          </a:xfrm>
          <a:prstGeom prst="rect">
            <a:avLst/>
          </a:prstGeom>
        </p:spPr>
      </p:pic>
    </p:spTree>
    <p:extLst>
      <p:ext uri="{BB962C8B-B14F-4D97-AF65-F5344CB8AC3E}">
        <p14:creationId xmlns:p14="http://schemas.microsoft.com/office/powerpoint/2010/main" val="118454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2.11 Tensor Products</a:t>
            </a:r>
            <a:endParaRPr lang="en-IN" b="1" dirty="0"/>
          </a:p>
        </p:txBody>
      </p:sp>
      <p:sp>
        <p:nvSpPr>
          <p:cNvPr id="3" name="Content Placeholder 2"/>
          <p:cNvSpPr>
            <a:spLocks noGrp="1"/>
          </p:cNvSpPr>
          <p:nvPr>
            <p:ph idx="1"/>
          </p:nvPr>
        </p:nvSpPr>
        <p:spPr>
          <a:xfrm>
            <a:off x="838199" y="1825625"/>
            <a:ext cx="10703767" cy="3203575"/>
          </a:xfrm>
        </p:spPr>
        <p:txBody>
          <a:bodyPr/>
          <a:lstStyle/>
          <a:p>
            <a:r>
              <a:rPr lang="en-US" dirty="0"/>
              <a:t>If we have two vector spaces </a:t>
            </a:r>
            <a:r>
              <a:rPr lang="en-US" b="1" dirty="0" smtClean="0"/>
              <a:t>V</a:t>
            </a:r>
            <a:r>
              <a:rPr lang="en-US" dirty="0"/>
              <a:t> and </a:t>
            </a:r>
            <a:r>
              <a:rPr lang="en-US" b="1" dirty="0" smtClean="0"/>
              <a:t>W</a:t>
            </a:r>
            <a:r>
              <a:rPr lang="en-US" dirty="0" smtClean="0"/>
              <a:t>, </a:t>
            </a:r>
            <a:r>
              <a:rPr lang="en-US" dirty="0"/>
              <a:t>their tensor product </a:t>
            </a:r>
            <a:r>
              <a:rPr lang="en-US" dirty="0" smtClean="0"/>
              <a:t>of </a:t>
            </a:r>
            <a:r>
              <a:rPr lang="en-US" b="1" dirty="0" smtClean="0"/>
              <a:t>V</a:t>
            </a:r>
            <a:r>
              <a:rPr lang="en-US" b="1" dirty="0"/>
              <a:t> </a:t>
            </a:r>
            <a:r>
              <a:rPr lang="en-US" b="1" dirty="0" smtClean="0"/>
              <a:t>and W</a:t>
            </a:r>
            <a:r>
              <a:rPr lang="en-US" dirty="0"/>
              <a:t> is a new vector space formed from all possible combinations of vectors from </a:t>
            </a:r>
            <a:r>
              <a:rPr lang="en-US" b="1" dirty="0" smtClean="0"/>
              <a:t>V</a:t>
            </a:r>
            <a:r>
              <a:rPr lang="en-US" b="1" dirty="0"/>
              <a:t> and </a:t>
            </a:r>
            <a:r>
              <a:rPr lang="en-US" b="1" dirty="0" smtClean="0"/>
              <a:t>W</a:t>
            </a:r>
            <a:r>
              <a:rPr lang="en-US" dirty="0" smtClean="0"/>
              <a:t>. </a:t>
            </a:r>
          </a:p>
          <a:p>
            <a:r>
              <a:rPr lang="en-US" dirty="0" smtClean="0"/>
              <a:t>The </a:t>
            </a:r>
            <a:r>
              <a:rPr lang="en-US" b="1" dirty="0"/>
              <a:t>dimension</a:t>
            </a:r>
            <a:r>
              <a:rPr lang="en-US" dirty="0"/>
              <a:t> of the tensor product space is the product of the dimensions of the individual spaces. </a:t>
            </a:r>
            <a:endParaRPr lang="en-US" dirty="0" smtClean="0"/>
          </a:p>
          <a:p>
            <a:r>
              <a:rPr lang="en-US" dirty="0" smtClean="0"/>
              <a:t>For </a:t>
            </a:r>
            <a:r>
              <a:rPr lang="en-US" dirty="0"/>
              <a:t>example, if </a:t>
            </a:r>
            <a:r>
              <a:rPr lang="en-US" b="1" dirty="0" smtClean="0"/>
              <a:t>V</a:t>
            </a:r>
            <a:r>
              <a:rPr lang="en-US" dirty="0"/>
              <a:t> has dimension </a:t>
            </a:r>
            <a:r>
              <a:rPr lang="en-US" b="1" dirty="0" smtClean="0"/>
              <a:t>m</a:t>
            </a:r>
            <a:r>
              <a:rPr lang="en-US" dirty="0"/>
              <a:t> and </a:t>
            </a:r>
            <a:r>
              <a:rPr lang="en-US" b="1" dirty="0" smtClean="0"/>
              <a:t>W</a:t>
            </a:r>
            <a:r>
              <a:rPr lang="en-US" dirty="0"/>
              <a:t> has dimension </a:t>
            </a:r>
            <a:r>
              <a:rPr lang="en-US" b="1" dirty="0" smtClean="0"/>
              <a:t>n</a:t>
            </a:r>
            <a:r>
              <a:rPr lang="en-US" dirty="0" smtClean="0"/>
              <a:t>, </a:t>
            </a:r>
            <a:r>
              <a:rPr lang="en-US" dirty="0"/>
              <a:t>then </a:t>
            </a:r>
            <a:r>
              <a:rPr lang="en-US" dirty="0" smtClean="0"/>
              <a:t> tensor product of </a:t>
            </a:r>
            <a:r>
              <a:rPr lang="en-US" b="1" dirty="0" smtClean="0"/>
              <a:t>V</a:t>
            </a:r>
            <a:r>
              <a:rPr lang="en-US" b="1" dirty="0"/>
              <a:t> </a:t>
            </a:r>
            <a:r>
              <a:rPr lang="en-US" b="1" dirty="0" smtClean="0"/>
              <a:t>and W</a:t>
            </a:r>
            <a:r>
              <a:rPr lang="en-US" dirty="0" smtClean="0"/>
              <a:t> has </a:t>
            </a:r>
            <a:r>
              <a:rPr lang="en-US" dirty="0"/>
              <a:t>dimension </a:t>
            </a:r>
            <a:r>
              <a:rPr lang="en-US" b="1" dirty="0" err="1" smtClean="0"/>
              <a:t>m×n</a:t>
            </a:r>
            <a:r>
              <a:rPr lang="en-US" dirty="0" smtClean="0"/>
              <a:t>.</a:t>
            </a:r>
            <a:endParaRPr lang="en-IN" dirty="0"/>
          </a:p>
        </p:txBody>
      </p:sp>
    </p:spTree>
    <p:extLst>
      <p:ext uri="{BB962C8B-B14F-4D97-AF65-F5344CB8AC3E}">
        <p14:creationId xmlns:p14="http://schemas.microsoft.com/office/powerpoint/2010/main" val="1672277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a:t>Tensor Product Notation</a:t>
            </a:r>
          </a:p>
        </p:txBody>
      </p:sp>
      <p:pic>
        <p:nvPicPr>
          <p:cNvPr id="4" name="Picture 3"/>
          <p:cNvPicPr>
            <a:picLocks noChangeAspect="1"/>
          </p:cNvPicPr>
          <p:nvPr/>
        </p:nvPicPr>
        <p:blipFill>
          <a:blip r:embed="rId2"/>
          <a:stretch>
            <a:fillRect/>
          </a:stretch>
        </p:blipFill>
        <p:spPr>
          <a:xfrm>
            <a:off x="838200" y="2202023"/>
            <a:ext cx="9462796" cy="2696547"/>
          </a:xfrm>
          <a:prstGeom prst="rect">
            <a:avLst/>
          </a:prstGeom>
        </p:spPr>
      </p:pic>
    </p:spTree>
    <p:extLst>
      <p:ext uri="{BB962C8B-B14F-4D97-AF65-F5344CB8AC3E}">
        <p14:creationId xmlns:p14="http://schemas.microsoft.com/office/powerpoint/2010/main" val="94001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US" b="1" dirty="0" smtClean="0"/>
              <a:t>Example 1 :</a:t>
            </a:r>
            <a:endParaRPr lang="en-IN" b="1" dirty="0"/>
          </a:p>
        </p:txBody>
      </p:sp>
      <p:pic>
        <p:nvPicPr>
          <p:cNvPr id="2052" name="Picture 4" descr="Tensor Products — Linear Algebra for Quantum | Quantum Untang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686" y="2388637"/>
            <a:ext cx="7380513" cy="2828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782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US" b="1" dirty="0" smtClean="0"/>
              <a:t>Example 2:</a:t>
            </a:r>
            <a:endParaRPr lang="en-IN" b="1" dirty="0"/>
          </a:p>
        </p:txBody>
      </p:sp>
      <p:pic>
        <p:nvPicPr>
          <p:cNvPr id="2050" name="Picture 2" descr="Engineering Math | ShareTech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18360"/>
            <a:ext cx="10209245" cy="3932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66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Example </a:t>
            </a:r>
            <a:r>
              <a:rPr lang="en-US" b="1" dirty="0" smtClean="0"/>
              <a:t>3:</a:t>
            </a:r>
            <a:endParaRPr lang="en-IN" b="1" dirty="0"/>
          </a:p>
        </p:txBody>
      </p:sp>
      <p:pic>
        <p:nvPicPr>
          <p:cNvPr id="4" name="Picture 3"/>
          <p:cNvPicPr>
            <a:picLocks noChangeAspect="1"/>
          </p:cNvPicPr>
          <p:nvPr/>
        </p:nvPicPr>
        <p:blipFill>
          <a:blip r:embed="rId2"/>
          <a:stretch>
            <a:fillRect/>
          </a:stretch>
        </p:blipFill>
        <p:spPr>
          <a:xfrm>
            <a:off x="976840" y="1690688"/>
            <a:ext cx="10376960" cy="4881562"/>
          </a:xfrm>
          <a:prstGeom prst="rect">
            <a:avLst/>
          </a:prstGeom>
        </p:spPr>
      </p:pic>
    </p:spTree>
    <p:extLst>
      <p:ext uri="{BB962C8B-B14F-4D97-AF65-F5344CB8AC3E}">
        <p14:creationId xmlns:p14="http://schemas.microsoft.com/office/powerpoint/2010/main" val="2835358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288" y="186612"/>
            <a:ext cx="11506201" cy="679904"/>
          </a:xfrm>
          <a:solidFill>
            <a:schemeClr val="accent2">
              <a:lumMod val="20000"/>
              <a:lumOff val="80000"/>
            </a:schemeClr>
          </a:solidFill>
        </p:spPr>
        <p:txBody>
          <a:bodyPr>
            <a:normAutofit fontScale="90000"/>
          </a:bodyPr>
          <a:lstStyle/>
          <a:p>
            <a:r>
              <a:rPr lang="en-US" b="1" dirty="0"/>
              <a:t>Example </a:t>
            </a:r>
            <a:r>
              <a:rPr lang="en-US" b="1" dirty="0" smtClean="0"/>
              <a:t>4:</a:t>
            </a:r>
            <a:endParaRPr lang="en-IN" b="1" dirty="0"/>
          </a:p>
        </p:txBody>
      </p:sp>
      <p:pic>
        <p:nvPicPr>
          <p:cNvPr id="3" name="Picture 2"/>
          <p:cNvPicPr>
            <a:picLocks noChangeAspect="1"/>
          </p:cNvPicPr>
          <p:nvPr/>
        </p:nvPicPr>
        <p:blipFill>
          <a:blip r:embed="rId2"/>
          <a:stretch>
            <a:fillRect/>
          </a:stretch>
        </p:blipFill>
        <p:spPr>
          <a:xfrm>
            <a:off x="530289" y="866516"/>
            <a:ext cx="10311882" cy="3461657"/>
          </a:xfrm>
          <a:prstGeom prst="rect">
            <a:avLst/>
          </a:prstGeom>
        </p:spPr>
      </p:pic>
      <p:pic>
        <p:nvPicPr>
          <p:cNvPr id="4" name="Picture 3"/>
          <p:cNvPicPr>
            <a:picLocks noChangeAspect="1"/>
          </p:cNvPicPr>
          <p:nvPr/>
        </p:nvPicPr>
        <p:blipFill>
          <a:blip r:embed="rId3"/>
          <a:stretch>
            <a:fillRect/>
          </a:stretch>
        </p:blipFill>
        <p:spPr>
          <a:xfrm>
            <a:off x="623595" y="4654514"/>
            <a:ext cx="8345065" cy="2114845"/>
          </a:xfrm>
          <a:prstGeom prst="rect">
            <a:avLst/>
          </a:prstGeom>
        </p:spPr>
      </p:pic>
    </p:spTree>
    <p:extLst>
      <p:ext uri="{BB962C8B-B14F-4D97-AF65-F5344CB8AC3E}">
        <p14:creationId xmlns:p14="http://schemas.microsoft.com/office/powerpoint/2010/main" val="342187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3.2 What is Quantum Computing?</a:t>
            </a:r>
            <a:endParaRPr lang="en-IN" b="1" dirty="0"/>
          </a:p>
        </p:txBody>
      </p:sp>
      <p:sp>
        <p:nvSpPr>
          <p:cNvPr id="3" name="Content Placeholder 2"/>
          <p:cNvSpPr>
            <a:spLocks noGrp="1"/>
          </p:cNvSpPr>
          <p:nvPr>
            <p:ph idx="1"/>
          </p:nvPr>
        </p:nvSpPr>
        <p:spPr>
          <a:xfrm>
            <a:off x="735563" y="2267339"/>
            <a:ext cx="10515600" cy="3060441"/>
          </a:xfrm>
        </p:spPr>
        <p:txBody>
          <a:bodyPr>
            <a:noAutofit/>
          </a:bodyPr>
          <a:lstStyle/>
          <a:p>
            <a:r>
              <a:rPr lang="en-US" sz="3600" dirty="0"/>
              <a:t>Quantum computing is a type of computing that leverages the </a:t>
            </a:r>
            <a:r>
              <a:rPr lang="en-US" sz="3600" b="1" dirty="0"/>
              <a:t>principles of quantum mechanics </a:t>
            </a:r>
            <a:r>
              <a:rPr lang="en-US" sz="3600" dirty="0"/>
              <a:t>to process the information.</a:t>
            </a:r>
          </a:p>
          <a:p>
            <a:r>
              <a:rPr lang="en-US" sz="3600" dirty="0"/>
              <a:t>Quantum mechanics is the theory </a:t>
            </a:r>
            <a:r>
              <a:rPr lang="en-US" sz="3600" b="1" dirty="0"/>
              <a:t>that describes the behavior </a:t>
            </a:r>
            <a:r>
              <a:rPr lang="en-US" sz="3600" dirty="0"/>
              <a:t>of microscopic systems, such as </a:t>
            </a:r>
            <a:r>
              <a:rPr lang="en-US" sz="3600" b="1" dirty="0"/>
              <a:t>photons, electrons, atoms, molecules, etc.</a:t>
            </a:r>
            <a:endParaRPr lang="en-IN" sz="3600" b="1" dirty="0"/>
          </a:p>
        </p:txBody>
      </p:sp>
    </p:spTree>
    <p:extLst>
      <p:ext uri="{BB962C8B-B14F-4D97-AF65-F5344CB8AC3E}">
        <p14:creationId xmlns:p14="http://schemas.microsoft.com/office/powerpoint/2010/main" val="1520064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36" y="85208"/>
            <a:ext cx="11552853" cy="1053128"/>
          </a:xfrm>
          <a:solidFill>
            <a:schemeClr val="accent2">
              <a:lumMod val="20000"/>
              <a:lumOff val="80000"/>
            </a:schemeClr>
          </a:solidFill>
        </p:spPr>
        <p:txBody>
          <a:bodyPr/>
          <a:lstStyle/>
          <a:p>
            <a:r>
              <a:rPr lang="en-US" b="1" dirty="0"/>
              <a:t>Example </a:t>
            </a:r>
            <a:r>
              <a:rPr lang="en-US" b="1" dirty="0" smtClean="0"/>
              <a:t>5:</a:t>
            </a:r>
            <a:endParaRPr lang="en-IN" b="1" dirty="0"/>
          </a:p>
        </p:txBody>
      </p:sp>
      <p:pic>
        <p:nvPicPr>
          <p:cNvPr id="3" name="Picture 2"/>
          <p:cNvPicPr>
            <a:picLocks noChangeAspect="1"/>
          </p:cNvPicPr>
          <p:nvPr/>
        </p:nvPicPr>
        <p:blipFill>
          <a:blip r:embed="rId2"/>
          <a:stretch>
            <a:fillRect/>
          </a:stretch>
        </p:blipFill>
        <p:spPr>
          <a:xfrm>
            <a:off x="551083" y="1138336"/>
            <a:ext cx="8602248" cy="1864782"/>
          </a:xfrm>
          <a:prstGeom prst="rect">
            <a:avLst/>
          </a:prstGeom>
        </p:spPr>
      </p:pic>
      <p:pic>
        <p:nvPicPr>
          <p:cNvPr id="5" name="Picture 4"/>
          <p:cNvPicPr>
            <a:picLocks noChangeAspect="1"/>
          </p:cNvPicPr>
          <p:nvPr/>
        </p:nvPicPr>
        <p:blipFill>
          <a:blip r:embed="rId3"/>
          <a:stretch>
            <a:fillRect/>
          </a:stretch>
        </p:blipFill>
        <p:spPr>
          <a:xfrm>
            <a:off x="551082" y="2844497"/>
            <a:ext cx="9330035" cy="1520886"/>
          </a:xfrm>
          <a:prstGeom prst="rect">
            <a:avLst/>
          </a:prstGeom>
        </p:spPr>
      </p:pic>
      <p:pic>
        <p:nvPicPr>
          <p:cNvPr id="6" name="Picture 5"/>
          <p:cNvPicPr>
            <a:picLocks noChangeAspect="1"/>
          </p:cNvPicPr>
          <p:nvPr/>
        </p:nvPicPr>
        <p:blipFill>
          <a:blip r:embed="rId4"/>
          <a:stretch>
            <a:fillRect/>
          </a:stretch>
        </p:blipFill>
        <p:spPr>
          <a:xfrm>
            <a:off x="3326090" y="4365383"/>
            <a:ext cx="6144482" cy="1046142"/>
          </a:xfrm>
          <a:prstGeom prst="rect">
            <a:avLst/>
          </a:prstGeom>
        </p:spPr>
      </p:pic>
      <p:pic>
        <p:nvPicPr>
          <p:cNvPr id="7" name="Picture 6"/>
          <p:cNvPicPr>
            <a:picLocks noChangeAspect="1"/>
          </p:cNvPicPr>
          <p:nvPr/>
        </p:nvPicPr>
        <p:blipFill>
          <a:blip r:embed="rId5"/>
          <a:stretch>
            <a:fillRect/>
          </a:stretch>
        </p:blipFill>
        <p:spPr>
          <a:xfrm>
            <a:off x="3419130" y="5570376"/>
            <a:ext cx="5734201" cy="1071800"/>
          </a:xfrm>
          <a:prstGeom prst="rect">
            <a:avLst/>
          </a:prstGeom>
        </p:spPr>
      </p:pic>
    </p:spTree>
    <p:extLst>
      <p:ext uri="{BB962C8B-B14F-4D97-AF65-F5344CB8AC3E}">
        <p14:creationId xmlns:p14="http://schemas.microsoft.com/office/powerpoint/2010/main" val="1978951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smtClean="0"/>
              <a:t>2.12 Entanglement </a:t>
            </a:r>
            <a:r>
              <a:rPr lang="en-US" b="1" dirty="0"/>
              <a:t>of Qubits in Hilbert Space</a:t>
            </a:r>
            <a:endParaRPr lang="en-IN" b="1" dirty="0"/>
          </a:p>
        </p:txBody>
      </p:sp>
      <p:sp>
        <p:nvSpPr>
          <p:cNvPr id="3" name="Content Placeholder 2"/>
          <p:cNvSpPr>
            <a:spLocks noGrp="1"/>
          </p:cNvSpPr>
          <p:nvPr>
            <p:ph idx="1"/>
          </p:nvPr>
        </p:nvSpPr>
        <p:spPr>
          <a:xfrm>
            <a:off x="838200" y="1825625"/>
            <a:ext cx="10515600" cy="4323248"/>
          </a:xfrm>
        </p:spPr>
        <p:txBody>
          <a:bodyPr>
            <a:normAutofit/>
          </a:bodyPr>
          <a:lstStyle/>
          <a:p>
            <a:r>
              <a:rPr lang="en-US" b="1" dirty="0" smtClean="0"/>
              <a:t>Entanglement</a:t>
            </a:r>
            <a:r>
              <a:rPr lang="en-US" dirty="0" smtClean="0"/>
              <a:t> </a:t>
            </a:r>
            <a:r>
              <a:rPr lang="en-US" dirty="0"/>
              <a:t>is a quantum phenomenon where two or more qubits become linked in such a way </a:t>
            </a:r>
            <a:r>
              <a:rPr lang="en-US" b="1" dirty="0"/>
              <a:t>that the state of one qubit is dependent on the state of the other, no matter the distance between them</a:t>
            </a:r>
            <a:r>
              <a:rPr lang="en-US" dirty="0"/>
              <a:t>. </a:t>
            </a:r>
            <a:endParaRPr lang="en-US" dirty="0" smtClean="0"/>
          </a:p>
          <a:p>
            <a:r>
              <a:rPr lang="en-US" dirty="0" smtClean="0"/>
              <a:t>This </a:t>
            </a:r>
            <a:r>
              <a:rPr lang="en-US" dirty="0"/>
              <a:t>relationship persists even if the qubits are </a:t>
            </a:r>
            <a:r>
              <a:rPr lang="en-US" b="1" i="1" dirty="0"/>
              <a:t>separated by large distances</a:t>
            </a:r>
            <a:r>
              <a:rPr lang="en-US" dirty="0"/>
              <a:t>, leading to correlations in their measurements.</a:t>
            </a:r>
          </a:p>
          <a:p>
            <a:r>
              <a:rPr lang="en-US" dirty="0" smtClean="0"/>
              <a:t>In </a:t>
            </a:r>
            <a:r>
              <a:rPr lang="en-US" dirty="0"/>
              <a:t>quantum computing, </a:t>
            </a:r>
            <a:r>
              <a:rPr lang="en-US" b="1" dirty="0"/>
              <a:t>entangled states are described </a:t>
            </a:r>
            <a:r>
              <a:rPr lang="en-US" dirty="0"/>
              <a:t>using the</a:t>
            </a:r>
            <a:r>
              <a:rPr lang="en-US" b="1" dirty="0"/>
              <a:t> Hilbert space of multiple qubits. </a:t>
            </a:r>
            <a:endParaRPr lang="en-US" b="1" dirty="0" smtClean="0"/>
          </a:p>
          <a:p>
            <a:r>
              <a:rPr lang="en-US" b="1" dirty="0" smtClean="0"/>
              <a:t>Entanglement</a:t>
            </a:r>
            <a:r>
              <a:rPr lang="en-US" dirty="0" smtClean="0"/>
              <a:t> </a:t>
            </a:r>
            <a:r>
              <a:rPr lang="en-US" dirty="0"/>
              <a:t>involves quantum states that </a:t>
            </a:r>
            <a:r>
              <a:rPr lang="en-US" b="1" dirty="0"/>
              <a:t>cannot be factored </a:t>
            </a:r>
            <a:r>
              <a:rPr lang="en-US" dirty="0"/>
              <a:t>into separate states of individual qubits:</a:t>
            </a:r>
            <a:endParaRPr lang="en-IN" dirty="0"/>
          </a:p>
        </p:txBody>
      </p:sp>
    </p:spTree>
    <p:extLst>
      <p:ext uri="{BB962C8B-B14F-4D97-AF65-F5344CB8AC3E}">
        <p14:creationId xmlns:p14="http://schemas.microsoft.com/office/powerpoint/2010/main" val="31672657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US" b="1" dirty="0"/>
              <a:t>Entanglement of Qubits in Hilbert Space</a:t>
            </a:r>
            <a:endParaRPr lang="en-IN" b="1" dirty="0"/>
          </a:p>
        </p:txBody>
      </p:sp>
      <p:sp>
        <p:nvSpPr>
          <p:cNvPr id="3" name="Content Placeholder 2"/>
          <p:cNvSpPr>
            <a:spLocks noGrp="1"/>
          </p:cNvSpPr>
          <p:nvPr>
            <p:ph idx="1"/>
          </p:nvPr>
        </p:nvSpPr>
        <p:spPr>
          <a:xfrm>
            <a:off x="838200" y="1825625"/>
            <a:ext cx="10515600" cy="2988971"/>
          </a:xfrm>
        </p:spPr>
        <p:txBody>
          <a:bodyPr>
            <a:normAutofit/>
          </a:bodyPr>
          <a:lstStyle/>
          <a:p>
            <a:r>
              <a:rPr lang="en-US" b="1" dirty="0" smtClean="0"/>
              <a:t>Entanglement</a:t>
            </a:r>
            <a:r>
              <a:rPr lang="en-US" dirty="0" smtClean="0"/>
              <a:t> </a:t>
            </a:r>
            <a:r>
              <a:rPr lang="en-US" dirty="0"/>
              <a:t>is a quantum phenomenon where two or more qubits become linked in such a way </a:t>
            </a:r>
            <a:r>
              <a:rPr lang="en-US" b="1" dirty="0"/>
              <a:t>that the state of one qubit is dependent on the state of the other, no matter the distance between them</a:t>
            </a:r>
            <a:r>
              <a:rPr lang="en-US" dirty="0"/>
              <a:t>. </a:t>
            </a:r>
            <a:endParaRPr lang="en-US" dirty="0" smtClean="0"/>
          </a:p>
          <a:p>
            <a:r>
              <a:rPr lang="en-US" b="1" dirty="0" smtClean="0"/>
              <a:t>Entanglement</a:t>
            </a:r>
            <a:r>
              <a:rPr lang="en-US" dirty="0" smtClean="0"/>
              <a:t> </a:t>
            </a:r>
            <a:r>
              <a:rPr lang="en-US" dirty="0"/>
              <a:t>involves quantum states that cannot be factored into separate states of individual </a:t>
            </a:r>
            <a:r>
              <a:rPr lang="en-US" dirty="0" smtClean="0"/>
              <a:t>qubits.</a:t>
            </a:r>
          </a:p>
          <a:p>
            <a:r>
              <a:rPr lang="en-US" b="1" dirty="0" smtClean="0"/>
              <a:t>Example : </a:t>
            </a:r>
            <a:endParaRPr lang="en-IN" b="1" dirty="0"/>
          </a:p>
        </p:txBody>
      </p:sp>
      <p:pic>
        <p:nvPicPr>
          <p:cNvPr id="4" name="Picture 3"/>
          <p:cNvPicPr>
            <a:picLocks noChangeAspect="1"/>
          </p:cNvPicPr>
          <p:nvPr/>
        </p:nvPicPr>
        <p:blipFill>
          <a:blip r:embed="rId2"/>
          <a:stretch>
            <a:fillRect/>
          </a:stretch>
        </p:blipFill>
        <p:spPr>
          <a:xfrm>
            <a:off x="3352087" y="4568480"/>
            <a:ext cx="4131064" cy="1039218"/>
          </a:xfrm>
          <a:prstGeom prst="rect">
            <a:avLst/>
          </a:prstGeom>
        </p:spPr>
      </p:pic>
    </p:spTree>
    <p:extLst>
      <p:ext uri="{BB962C8B-B14F-4D97-AF65-F5344CB8AC3E}">
        <p14:creationId xmlns:p14="http://schemas.microsoft.com/office/powerpoint/2010/main" val="14435901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lumMod val="20000"/>
              <a:lumOff val="80000"/>
            </a:schemeClr>
          </a:solidFill>
        </p:spPr>
        <p:txBody>
          <a:bodyPr/>
          <a:lstStyle/>
          <a:p>
            <a:r>
              <a:rPr lang="en-IN" b="1" dirty="0" smtClean="0"/>
              <a:t>2.13 What </a:t>
            </a:r>
            <a:r>
              <a:rPr lang="en-IN" b="1" dirty="0"/>
              <a:t>is Bell State?</a:t>
            </a:r>
          </a:p>
        </p:txBody>
      </p:sp>
      <p:sp>
        <p:nvSpPr>
          <p:cNvPr id="3" name="Content Placeholder 2"/>
          <p:cNvSpPr>
            <a:spLocks noGrp="1"/>
          </p:cNvSpPr>
          <p:nvPr>
            <p:ph idx="1"/>
          </p:nvPr>
        </p:nvSpPr>
        <p:spPr/>
        <p:txBody>
          <a:bodyPr/>
          <a:lstStyle/>
          <a:p>
            <a:r>
              <a:rPr lang="en-US" dirty="0"/>
              <a:t>The </a:t>
            </a:r>
            <a:r>
              <a:rPr lang="en-US" b="1" dirty="0"/>
              <a:t>Bell states</a:t>
            </a:r>
            <a:r>
              <a:rPr lang="en-US" dirty="0"/>
              <a:t> are specific quantum states of two qubits that are </a:t>
            </a:r>
            <a:r>
              <a:rPr lang="en-US" b="1" dirty="0"/>
              <a:t>maximally entangled</a:t>
            </a:r>
            <a:r>
              <a:rPr lang="en-US" dirty="0"/>
              <a:t>. </a:t>
            </a:r>
            <a:endParaRPr lang="en-US" dirty="0" smtClean="0"/>
          </a:p>
          <a:p>
            <a:r>
              <a:rPr lang="en-US" dirty="0" smtClean="0"/>
              <a:t>They </a:t>
            </a:r>
            <a:r>
              <a:rPr lang="en-US" dirty="0"/>
              <a:t>are named after physicist </a:t>
            </a:r>
            <a:r>
              <a:rPr lang="en-US" b="1" dirty="0"/>
              <a:t>John Bell</a:t>
            </a:r>
            <a:r>
              <a:rPr lang="en-US" dirty="0"/>
              <a:t>, who studied the implications of entanglement for quantum mechanics and classical physics</a:t>
            </a:r>
            <a:r>
              <a:rPr lang="en-US" dirty="0" smtClean="0"/>
              <a:t>.</a:t>
            </a:r>
          </a:p>
          <a:p>
            <a:r>
              <a:rPr lang="en-US" dirty="0"/>
              <a:t>There are </a:t>
            </a:r>
            <a:r>
              <a:rPr lang="en-US" b="1" dirty="0"/>
              <a:t>four Bell states</a:t>
            </a:r>
            <a:r>
              <a:rPr lang="en-US" dirty="0"/>
              <a:t>, each representing a different kind of entanglement between the </a:t>
            </a:r>
            <a:r>
              <a:rPr lang="en-US" b="1" dirty="0"/>
              <a:t>two </a:t>
            </a:r>
            <a:r>
              <a:rPr lang="en-US" b="1" dirty="0" smtClean="0"/>
              <a:t>qubits</a:t>
            </a:r>
            <a:r>
              <a:rPr lang="en-US" dirty="0" smtClean="0"/>
              <a:t>.</a:t>
            </a:r>
            <a:endParaRPr lang="en-IN" dirty="0"/>
          </a:p>
        </p:txBody>
      </p:sp>
    </p:spTree>
    <p:extLst>
      <p:ext uri="{BB962C8B-B14F-4D97-AF65-F5344CB8AC3E}">
        <p14:creationId xmlns:p14="http://schemas.microsoft.com/office/powerpoint/2010/main" val="3840339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5192" y="1462594"/>
            <a:ext cx="11411338" cy="3100076"/>
          </a:xfrm>
          <a:prstGeom prst="rect">
            <a:avLst/>
          </a:prstGeom>
        </p:spPr>
      </p:pic>
    </p:spTree>
    <p:extLst>
      <p:ext uri="{BB962C8B-B14F-4D97-AF65-F5344CB8AC3E}">
        <p14:creationId xmlns:p14="http://schemas.microsoft.com/office/powerpoint/2010/main" val="4033878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143" y="1584283"/>
            <a:ext cx="10493377" cy="3053032"/>
          </a:xfrm>
          <a:prstGeom prst="rect">
            <a:avLst/>
          </a:prstGeom>
        </p:spPr>
      </p:pic>
    </p:spTree>
    <p:extLst>
      <p:ext uri="{BB962C8B-B14F-4D97-AF65-F5344CB8AC3E}">
        <p14:creationId xmlns:p14="http://schemas.microsoft.com/office/powerpoint/2010/main" val="33106984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5952" y="1369288"/>
            <a:ext cx="10738693" cy="3100076"/>
          </a:xfrm>
          <a:prstGeom prst="rect">
            <a:avLst/>
          </a:prstGeom>
        </p:spPr>
      </p:pic>
    </p:spTree>
    <p:extLst>
      <p:ext uri="{BB962C8B-B14F-4D97-AF65-F5344CB8AC3E}">
        <p14:creationId xmlns:p14="http://schemas.microsoft.com/office/powerpoint/2010/main" val="1175960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400" y="1453067"/>
            <a:ext cx="11152501" cy="3174917"/>
          </a:xfrm>
          <a:prstGeom prst="rect">
            <a:avLst/>
          </a:prstGeom>
        </p:spPr>
      </p:pic>
    </p:spTree>
    <p:extLst>
      <p:ext uri="{BB962C8B-B14F-4D97-AF65-F5344CB8AC3E}">
        <p14:creationId xmlns:p14="http://schemas.microsoft.com/office/powerpoint/2010/main" val="3135926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solidFill>
            <a:schemeClr val="accent2">
              <a:lumMod val="20000"/>
              <a:lumOff val="80000"/>
            </a:schemeClr>
          </a:solidFill>
        </p:spPr>
        <p:txBody>
          <a:bodyPr/>
          <a:lstStyle/>
          <a:p>
            <a:r>
              <a:rPr lang="en-US" b="1" dirty="0"/>
              <a:t>Prove that The Bell State is </a:t>
            </a:r>
            <a:r>
              <a:rPr lang="en-US" b="1" dirty="0" smtClean="0"/>
              <a:t>entangled </a:t>
            </a:r>
            <a:r>
              <a:rPr lang="en-US" b="1" dirty="0"/>
              <a:t>state</a:t>
            </a:r>
            <a:endParaRPr lang="en-IN" b="1" dirty="0"/>
          </a:p>
        </p:txBody>
      </p:sp>
      <p:pic>
        <p:nvPicPr>
          <p:cNvPr id="5" name="Picture 4"/>
          <p:cNvPicPr>
            <a:picLocks noChangeAspect="1"/>
          </p:cNvPicPr>
          <p:nvPr/>
        </p:nvPicPr>
        <p:blipFill>
          <a:blip r:embed="rId2"/>
          <a:stretch>
            <a:fillRect/>
          </a:stretch>
        </p:blipFill>
        <p:spPr>
          <a:xfrm>
            <a:off x="903626" y="1834316"/>
            <a:ext cx="10041182" cy="1733792"/>
          </a:xfrm>
          <a:prstGeom prst="rect">
            <a:avLst/>
          </a:prstGeom>
        </p:spPr>
      </p:pic>
      <p:pic>
        <p:nvPicPr>
          <p:cNvPr id="6" name="Picture 5"/>
          <p:cNvPicPr>
            <a:picLocks noChangeAspect="1"/>
          </p:cNvPicPr>
          <p:nvPr/>
        </p:nvPicPr>
        <p:blipFill>
          <a:blip r:embed="rId3"/>
          <a:stretch>
            <a:fillRect/>
          </a:stretch>
        </p:blipFill>
        <p:spPr>
          <a:xfrm>
            <a:off x="742395" y="3711736"/>
            <a:ext cx="10379695" cy="2940991"/>
          </a:xfrm>
          <a:prstGeom prst="rect">
            <a:avLst/>
          </a:prstGeom>
        </p:spPr>
      </p:pic>
    </p:spTree>
    <p:extLst>
      <p:ext uri="{BB962C8B-B14F-4D97-AF65-F5344CB8AC3E}">
        <p14:creationId xmlns:p14="http://schemas.microsoft.com/office/powerpoint/2010/main" val="36259610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3226" y="368037"/>
            <a:ext cx="5636292" cy="742306"/>
          </a:xfrm>
          <a:prstGeom prst="rect">
            <a:avLst/>
          </a:prstGeom>
          <a:solidFill>
            <a:schemeClr val="accent2">
              <a:lumMod val="20000"/>
              <a:lumOff val="80000"/>
            </a:schemeClr>
          </a:solidFill>
        </p:spPr>
      </p:pic>
      <p:pic>
        <p:nvPicPr>
          <p:cNvPr id="5" name="Picture 4"/>
          <p:cNvPicPr>
            <a:picLocks noChangeAspect="1"/>
          </p:cNvPicPr>
          <p:nvPr/>
        </p:nvPicPr>
        <p:blipFill>
          <a:blip r:embed="rId3"/>
          <a:stretch>
            <a:fillRect/>
          </a:stretch>
        </p:blipFill>
        <p:spPr>
          <a:xfrm>
            <a:off x="577119" y="1655599"/>
            <a:ext cx="10106431" cy="1419423"/>
          </a:xfrm>
          <a:prstGeom prst="rect">
            <a:avLst/>
          </a:prstGeom>
        </p:spPr>
      </p:pic>
      <p:pic>
        <p:nvPicPr>
          <p:cNvPr id="6" name="Picture 5"/>
          <p:cNvPicPr>
            <a:picLocks noChangeAspect="1"/>
          </p:cNvPicPr>
          <p:nvPr/>
        </p:nvPicPr>
        <p:blipFill>
          <a:blip r:embed="rId4"/>
          <a:stretch>
            <a:fillRect/>
          </a:stretch>
        </p:blipFill>
        <p:spPr>
          <a:xfrm>
            <a:off x="652480" y="3310835"/>
            <a:ext cx="9433911" cy="1289157"/>
          </a:xfrm>
          <a:prstGeom prst="rect">
            <a:avLst/>
          </a:prstGeom>
        </p:spPr>
      </p:pic>
      <p:pic>
        <p:nvPicPr>
          <p:cNvPr id="7" name="Picture 6"/>
          <p:cNvPicPr>
            <a:picLocks noChangeAspect="1"/>
          </p:cNvPicPr>
          <p:nvPr/>
        </p:nvPicPr>
        <p:blipFill>
          <a:blip r:embed="rId5"/>
          <a:stretch>
            <a:fillRect/>
          </a:stretch>
        </p:blipFill>
        <p:spPr>
          <a:xfrm>
            <a:off x="259877" y="4835805"/>
            <a:ext cx="9826513" cy="1375347"/>
          </a:xfrm>
          <a:prstGeom prst="rect">
            <a:avLst/>
          </a:prstGeom>
        </p:spPr>
      </p:pic>
    </p:spTree>
    <p:extLst>
      <p:ext uri="{BB962C8B-B14F-4D97-AF65-F5344CB8AC3E}">
        <p14:creationId xmlns:p14="http://schemas.microsoft.com/office/powerpoint/2010/main" val="1892854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35" y="121298"/>
            <a:ext cx="11431555" cy="1259633"/>
          </a:xfrm>
          <a:solidFill>
            <a:schemeClr val="accent2">
              <a:lumMod val="20000"/>
              <a:lumOff val="80000"/>
            </a:schemeClr>
          </a:solidFill>
        </p:spPr>
        <p:txBody>
          <a:bodyPr>
            <a:normAutofit fontScale="90000"/>
          </a:bodyPr>
          <a:lstStyle/>
          <a:p>
            <a:pPr algn="ctr"/>
            <a:r>
              <a:rPr lang="en-US" b="1" dirty="0" smtClean="0"/>
              <a:t>Principles of Quantum </a:t>
            </a:r>
            <a:r>
              <a:rPr lang="en-US" b="1" dirty="0"/>
              <a:t>Mechanics </a:t>
            </a:r>
            <a:r>
              <a:rPr lang="en-US" b="1" dirty="0" smtClean="0"/>
              <a:t/>
            </a:r>
            <a:br>
              <a:rPr lang="en-US" b="1" dirty="0" smtClean="0"/>
            </a:br>
            <a:r>
              <a:rPr lang="en-US" b="1" dirty="0" smtClean="0"/>
              <a:t>(</a:t>
            </a:r>
            <a:r>
              <a:rPr lang="en-US" b="1" dirty="0"/>
              <a:t>Unique Characteristics </a:t>
            </a:r>
            <a:r>
              <a:rPr lang="en-US" b="1" dirty="0" smtClean="0"/>
              <a:t> of Quantum Particles)</a:t>
            </a:r>
            <a:endParaRPr lang="en-IN" b="1" dirty="0"/>
          </a:p>
        </p:txBody>
      </p:sp>
      <p:sp>
        <p:nvSpPr>
          <p:cNvPr id="3" name="Content Placeholder 2"/>
          <p:cNvSpPr>
            <a:spLocks noGrp="1"/>
          </p:cNvSpPr>
          <p:nvPr>
            <p:ph idx="1"/>
          </p:nvPr>
        </p:nvSpPr>
        <p:spPr>
          <a:xfrm>
            <a:off x="562945" y="2006081"/>
            <a:ext cx="11230949" cy="3872205"/>
          </a:xfrm>
        </p:spPr>
        <p:txBody>
          <a:bodyPr>
            <a:normAutofit/>
          </a:bodyPr>
          <a:lstStyle/>
          <a:p>
            <a:pPr marL="742950" indent="-742950">
              <a:buFont typeface="+mj-lt"/>
              <a:buAutoNum type="arabicPeriod"/>
            </a:pPr>
            <a:r>
              <a:rPr lang="en-US" sz="3600" b="1" dirty="0" smtClean="0"/>
              <a:t>Wave-Particle Duality</a:t>
            </a:r>
          </a:p>
          <a:p>
            <a:pPr marL="742950" indent="-742950">
              <a:buFont typeface="+mj-lt"/>
              <a:buAutoNum type="arabicPeriod"/>
            </a:pPr>
            <a:r>
              <a:rPr lang="en-US" sz="3600" b="1" dirty="0" smtClean="0"/>
              <a:t>Superposition</a:t>
            </a:r>
          </a:p>
          <a:p>
            <a:pPr marL="742950" indent="-742950">
              <a:buFont typeface="+mj-lt"/>
              <a:buAutoNum type="arabicPeriod"/>
            </a:pPr>
            <a:r>
              <a:rPr lang="en-US" sz="3600" b="1" dirty="0" smtClean="0"/>
              <a:t>Entanglement</a:t>
            </a:r>
          </a:p>
          <a:p>
            <a:pPr marL="742950" indent="-742950">
              <a:buFont typeface="+mj-lt"/>
              <a:buAutoNum type="arabicPeriod"/>
            </a:pPr>
            <a:r>
              <a:rPr lang="en-US" sz="3600" b="1" dirty="0" smtClean="0"/>
              <a:t>Quantization</a:t>
            </a:r>
          </a:p>
          <a:p>
            <a:pPr marL="742950" indent="-742950">
              <a:buFont typeface="+mj-lt"/>
              <a:buAutoNum type="arabicPeriod"/>
            </a:pPr>
            <a:r>
              <a:rPr lang="en-US" sz="3600" b="1" dirty="0" smtClean="0"/>
              <a:t>Uncertainty Principle</a:t>
            </a:r>
          </a:p>
          <a:p>
            <a:pPr marL="742950" indent="-742950">
              <a:buFont typeface="+mj-lt"/>
              <a:buAutoNum type="arabicPeriod"/>
            </a:pPr>
            <a:r>
              <a:rPr lang="en-US" sz="3600" b="1" dirty="0" smtClean="0"/>
              <a:t>Probability </a:t>
            </a:r>
            <a:r>
              <a:rPr lang="en-US" sz="3600" b="1" dirty="0"/>
              <a:t>and </a:t>
            </a:r>
            <a:r>
              <a:rPr lang="en-US" sz="3600" b="1" dirty="0" smtClean="0"/>
              <a:t>Wave functions</a:t>
            </a:r>
            <a:endParaRPr lang="en-US" sz="3600" dirty="0"/>
          </a:p>
        </p:txBody>
      </p:sp>
    </p:spTree>
    <p:extLst>
      <p:ext uri="{BB962C8B-B14F-4D97-AF65-F5344CB8AC3E}">
        <p14:creationId xmlns:p14="http://schemas.microsoft.com/office/powerpoint/2010/main" val="20770070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0657" y="546234"/>
            <a:ext cx="10567416" cy="1324160"/>
          </a:xfrm>
          <a:prstGeom prst="rect">
            <a:avLst/>
          </a:prstGeom>
        </p:spPr>
      </p:pic>
      <p:pic>
        <p:nvPicPr>
          <p:cNvPr id="4" name="Picture 3"/>
          <p:cNvPicPr>
            <a:picLocks noChangeAspect="1"/>
          </p:cNvPicPr>
          <p:nvPr/>
        </p:nvPicPr>
        <p:blipFill>
          <a:blip r:embed="rId3"/>
          <a:stretch>
            <a:fillRect/>
          </a:stretch>
        </p:blipFill>
        <p:spPr>
          <a:xfrm>
            <a:off x="689086" y="2806659"/>
            <a:ext cx="10274382" cy="2905530"/>
          </a:xfrm>
          <a:prstGeom prst="rect">
            <a:avLst/>
          </a:prstGeom>
        </p:spPr>
      </p:pic>
    </p:spTree>
    <p:extLst>
      <p:ext uri="{BB962C8B-B14F-4D97-AF65-F5344CB8AC3E}">
        <p14:creationId xmlns:p14="http://schemas.microsoft.com/office/powerpoint/2010/main" val="3602956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1407" y="360864"/>
            <a:ext cx="11161899" cy="3019846"/>
          </a:xfrm>
          <a:prstGeom prst="rect">
            <a:avLst/>
          </a:prstGeom>
        </p:spPr>
      </p:pic>
      <p:pic>
        <p:nvPicPr>
          <p:cNvPr id="4" name="Picture 3"/>
          <p:cNvPicPr>
            <a:picLocks noChangeAspect="1"/>
          </p:cNvPicPr>
          <p:nvPr/>
        </p:nvPicPr>
        <p:blipFill>
          <a:blip r:embed="rId3"/>
          <a:stretch>
            <a:fillRect/>
          </a:stretch>
        </p:blipFill>
        <p:spPr>
          <a:xfrm>
            <a:off x="488576" y="3907994"/>
            <a:ext cx="10586861" cy="1522422"/>
          </a:xfrm>
          <a:prstGeom prst="rect">
            <a:avLst/>
          </a:prstGeom>
        </p:spPr>
      </p:pic>
    </p:spTree>
    <p:extLst>
      <p:ext uri="{BB962C8B-B14F-4D97-AF65-F5344CB8AC3E}">
        <p14:creationId xmlns:p14="http://schemas.microsoft.com/office/powerpoint/2010/main" val="10917206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935" y="234498"/>
            <a:ext cx="11207620" cy="754548"/>
          </a:xfrm>
          <a:solidFill>
            <a:schemeClr val="accent2">
              <a:lumMod val="20000"/>
              <a:lumOff val="80000"/>
            </a:schemeClr>
          </a:solidFill>
        </p:spPr>
        <p:txBody>
          <a:bodyPr/>
          <a:lstStyle/>
          <a:p>
            <a:r>
              <a:rPr lang="en-US" b="1" dirty="0" smtClean="0"/>
              <a:t>2.14 Complex </a:t>
            </a:r>
            <a:r>
              <a:rPr lang="en-US" b="1" dirty="0"/>
              <a:t>Numbers in Polar Form</a:t>
            </a:r>
            <a:endParaRPr lang="en-IN" b="1" dirty="0"/>
          </a:p>
        </p:txBody>
      </p:sp>
      <p:pic>
        <p:nvPicPr>
          <p:cNvPr id="3" name="Picture 2"/>
          <p:cNvPicPr>
            <a:picLocks noChangeAspect="1"/>
          </p:cNvPicPr>
          <p:nvPr/>
        </p:nvPicPr>
        <p:blipFill>
          <a:blip r:embed="rId2"/>
          <a:stretch>
            <a:fillRect/>
          </a:stretch>
        </p:blipFill>
        <p:spPr>
          <a:xfrm>
            <a:off x="757338" y="1295048"/>
            <a:ext cx="10971242" cy="3304944"/>
          </a:xfrm>
          <a:prstGeom prst="rect">
            <a:avLst/>
          </a:prstGeom>
        </p:spPr>
      </p:pic>
      <p:pic>
        <p:nvPicPr>
          <p:cNvPr id="4" name="Picture 3"/>
          <p:cNvPicPr>
            <a:picLocks noChangeAspect="1"/>
          </p:cNvPicPr>
          <p:nvPr/>
        </p:nvPicPr>
        <p:blipFill>
          <a:blip r:embed="rId3"/>
          <a:stretch>
            <a:fillRect/>
          </a:stretch>
        </p:blipFill>
        <p:spPr>
          <a:xfrm>
            <a:off x="757337" y="4775365"/>
            <a:ext cx="7033723" cy="1821377"/>
          </a:xfrm>
          <a:prstGeom prst="rect">
            <a:avLst/>
          </a:prstGeom>
        </p:spPr>
      </p:pic>
    </p:spTree>
    <p:extLst>
      <p:ext uri="{BB962C8B-B14F-4D97-AF65-F5344CB8AC3E}">
        <p14:creationId xmlns:p14="http://schemas.microsoft.com/office/powerpoint/2010/main" val="18759960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10" y="111351"/>
            <a:ext cx="11674151" cy="1325563"/>
          </a:xfrm>
          <a:solidFill>
            <a:schemeClr val="accent2">
              <a:lumMod val="20000"/>
              <a:lumOff val="80000"/>
            </a:schemeClr>
          </a:solidFill>
        </p:spPr>
        <p:txBody>
          <a:bodyPr/>
          <a:lstStyle/>
          <a:p>
            <a:r>
              <a:rPr lang="en-US" b="1" dirty="0" smtClean="0"/>
              <a:t>2.15 Representing QuBits states using Bloch Sphere</a:t>
            </a:r>
            <a:endParaRPr lang="en-IN" b="1" dirty="0"/>
          </a:p>
        </p:txBody>
      </p:sp>
      <p:sp>
        <p:nvSpPr>
          <p:cNvPr id="3" name="Content Placeholder 2"/>
          <p:cNvSpPr>
            <a:spLocks noGrp="1"/>
          </p:cNvSpPr>
          <p:nvPr>
            <p:ph idx="1"/>
          </p:nvPr>
        </p:nvSpPr>
        <p:spPr>
          <a:xfrm>
            <a:off x="231710" y="1946923"/>
            <a:ext cx="6588967" cy="1598710"/>
          </a:xfrm>
        </p:spPr>
        <p:txBody>
          <a:bodyPr>
            <a:normAutofit/>
          </a:bodyPr>
          <a:lstStyle/>
          <a:p>
            <a:r>
              <a:rPr lang="en-US" dirty="0"/>
              <a:t>The state of a qubit can be represented as a point on the Bloch </a:t>
            </a:r>
            <a:r>
              <a:rPr lang="en-US" dirty="0" smtClean="0"/>
              <a:t>Sphere</a:t>
            </a:r>
          </a:p>
          <a:p>
            <a:r>
              <a:rPr lang="en-US" dirty="0"/>
              <a:t>It is a unit sphere, where </a:t>
            </a:r>
            <a:r>
              <a:rPr lang="en-US" dirty="0" smtClean="0"/>
              <a:t>r=1.</a:t>
            </a:r>
          </a:p>
          <a:p>
            <a:endParaRPr lang="en-IN" dirty="0"/>
          </a:p>
        </p:txBody>
      </p:sp>
      <p:pic>
        <p:nvPicPr>
          <p:cNvPr id="5122" name="Picture 2" descr="Bloch 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7672" y="2162080"/>
            <a:ext cx="3579845" cy="38559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3185" y="3656134"/>
            <a:ext cx="6547492" cy="2072862"/>
          </a:xfrm>
          <a:prstGeom prst="rect">
            <a:avLst/>
          </a:prstGeom>
        </p:spPr>
      </p:pic>
    </p:spTree>
    <p:extLst>
      <p:ext uri="{BB962C8B-B14F-4D97-AF65-F5344CB8AC3E}">
        <p14:creationId xmlns:p14="http://schemas.microsoft.com/office/powerpoint/2010/main" val="2776806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952" y="91191"/>
            <a:ext cx="7809722" cy="3839111"/>
          </a:xfrm>
          <a:prstGeom prst="rect">
            <a:avLst/>
          </a:prstGeom>
        </p:spPr>
      </p:pic>
      <p:pic>
        <p:nvPicPr>
          <p:cNvPr id="5" name="Picture 4"/>
          <p:cNvPicPr>
            <a:picLocks noChangeAspect="1"/>
          </p:cNvPicPr>
          <p:nvPr/>
        </p:nvPicPr>
        <p:blipFill>
          <a:blip r:embed="rId3"/>
          <a:stretch>
            <a:fillRect/>
          </a:stretch>
        </p:blipFill>
        <p:spPr>
          <a:xfrm>
            <a:off x="212375" y="4328200"/>
            <a:ext cx="7765299" cy="2183318"/>
          </a:xfrm>
          <a:prstGeom prst="rect">
            <a:avLst/>
          </a:prstGeom>
        </p:spPr>
      </p:pic>
      <p:pic>
        <p:nvPicPr>
          <p:cNvPr id="6" name="Picture 2" descr="Bloch sp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880" y="1117051"/>
            <a:ext cx="3579845" cy="385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74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698" y="260182"/>
            <a:ext cx="9202932" cy="1467055"/>
          </a:xfrm>
          <a:prstGeom prst="rect">
            <a:avLst/>
          </a:prstGeom>
        </p:spPr>
      </p:pic>
      <p:pic>
        <p:nvPicPr>
          <p:cNvPr id="3" name="Picture 2"/>
          <p:cNvPicPr>
            <a:picLocks noChangeAspect="1"/>
          </p:cNvPicPr>
          <p:nvPr/>
        </p:nvPicPr>
        <p:blipFill>
          <a:blip r:embed="rId3"/>
          <a:stretch>
            <a:fillRect/>
          </a:stretch>
        </p:blipFill>
        <p:spPr>
          <a:xfrm>
            <a:off x="316251" y="1849518"/>
            <a:ext cx="7211431" cy="1162212"/>
          </a:xfrm>
          <a:prstGeom prst="rect">
            <a:avLst/>
          </a:prstGeom>
        </p:spPr>
      </p:pic>
      <p:pic>
        <p:nvPicPr>
          <p:cNvPr id="4" name="Picture 3"/>
          <p:cNvPicPr>
            <a:picLocks noChangeAspect="1"/>
          </p:cNvPicPr>
          <p:nvPr/>
        </p:nvPicPr>
        <p:blipFill>
          <a:blip r:embed="rId4"/>
          <a:stretch>
            <a:fillRect/>
          </a:stretch>
        </p:blipFill>
        <p:spPr>
          <a:xfrm>
            <a:off x="116198" y="3297918"/>
            <a:ext cx="7411484" cy="2314898"/>
          </a:xfrm>
          <a:prstGeom prst="rect">
            <a:avLst/>
          </a:prstGeom>
        </p:spPr>
      </p:pic>
      <p:pic>
        <p:nvPicPr>
          <p:cNvPr id="5" name="Picture 2" descr="Bloch sp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9011" y="1285002"/>
            <a:ext cx="3579845" cy="385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445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10" y="111351"/>
            <a:ext cx="11674151" cy="1325563"/>
          </a:xfrm>
          <a:solidFill>
            <a:schemeClr val="accent2">
              <a:lumMod val="20000"/>
              <a:lumOff val="80000"/>
            </a:schemeClr>
          </a:solidFill>
        </p:spPr>
        <p:txBody>
          <a:bodyPr/>
          <a:lstStyle/>
          <a:p>
            <a:r>
              <a:rPr lang="en-US" b="1" dirty="0" smtClean="0"/>
              <a:t>Representing QuBits states using Bloch Sphere</a:t>
            </a:r>
            <a:endParaRPr lang="en-IN" b="1" dirty="0"/>
          </a:p>
        </p:txBody>
      </p:sp>
      <p:sp>
        <p:nvSpPr>
          <p:cNvPr id="3" name="Content Placeholder 2"/>
          <p:cNvSpPr>
            <a:spLocks noGrp="1"/>
          </p:cNvSpPr>
          <p:nvPr>
            <p:ph idx="1"/>
          </p:nvPr>
        </p:nvSpPr>
        <p:spPr>
          <a:xfrm>
            <a:off x="231710" y="1946923"/>
            <a:ext cx="6588967" cy="4351338"/>
          </a:xfrm>
        </p:spPr>
        <p:txBody>
          <a:bodyPr>
            <a:normAutofit lnSpcReduction="10000"/>
          </a:bodyPr>
          <a:lstStyle/>
          <a:p>
            <a:r>
              <a:rPr lang="en-US" dirty="0" smtClean="0"/>
              <a:t>A Bloch </a:t>
            </a:r>
            <a:r>
              <a:rPr lang="en-US" dirty="0"/>
              <a:t>sphere uses its three axes to represent a </a:t>
            </a:r>
            <a:r>
              <a:rPr lang="en-US" b="1" dirty="0"/>
              <a:t>qubit’s</a:t>
            </a:r>
            <a:r>
              <a:rPr lang="en-US" dirty="0"/>
              <a:t> state. The state vector originates in the center of the sphere and terminates at a point with </a:t>
            </a:r>
            <a:r>
              <a:rPr lang="en-US" b="1" dirty="0"/>
              <a:t>z, x, and y </a:t>
            </a:r>
            <a:r>
              <a:rPr lang="en-US" dirty="0"/>
              <a:t>coordinates.</a:t>
            </a:r>
          </a:p>
          <a:p>
            <a:r>
              <a:rPr lang="en-US" dirty="0"/>
              <a:t>The </a:t>
            </a:r>
            <a:r>
              <a:rPr lang="en-US" b="1" dirty="0"/>
              <a:t>z-axis </a:t>
            </a:r>
            <a:r>
              <a:rPr lang="en-US" dirty="0"/>
              <a:t>represents the probability of the qubit being measured as a </a:t>
            </a:r>
            <a:r>
              <a:rPr lang="en-US" b="1" dirty="0"/>
              <a:t>0 or a 1</a:t>
            </a:r>
            <a:r>
              <a:rPr lang="en-US" dirty="0"/>
              <a:t>.</a:t>
            </a:r>
          </a:p>
          <a:p>
            <a:r>
              <a:rPr lang="en-US" dirty="0"/>
              <a:t>The </a:t>
            </a:r>
            <a:r>
              <a:rPr lang="en-US" b="1" dirty="0"/>
              <a:t>x-axis</a:t>
            </a:r>
            <a:r>
              <a:rPr lang="en-US" dirty="0"/>
              <a:t> represents the </a:t>
            </a:r>
            <a:r>
              <a:rPr lang="en-US" b="1" dirty="0"/>
              <a:t>real part </a:t>
            </a:r>
            <a:r>
              <a:rPr lang="en-US" dirty="0"/>
              <a:t>of the state vector.</a:t>
            </a:r>
          </a:p>
          <a:p>
            <a:r>
              <a:rPr lang="en-US" dirty="0"/>
              <a:t>The </a:t>
            </a:r>
            <a:r>
              <a:rPr lang="en-US" b="1" dirty="0"/>
              <a:t>y-axis</a:t>
            </a:r>
            <a:r>
              <a:rPr lang="en-US" dirty="0"/>
              <a:t> represents the </a:t>
            </a:r>
            <a:r>
              <a:rPr lang="en-US" b="1" dirty="0"/>
              <a:t>imaginary part </a:t>
            </a:r>
            <a:r>
              <a:rPr lang="en-US" dirty="0"/>
              <a:t>of the state vector.</a:t>
            </a:r>
          </a:p>
          <a:p>
            <a:endParaRPr lang="en-IN" dirty="0"/>
          </a:p>
        </p:txBody>
      </p:sp>
      <p:pic>
        <p:nvPicPr>
          <p:cNvPr id="5122" name="Picture 2" descr="Bloch 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967" y="1436914"/>
            <a:ext cx="5222033" cy="52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004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11" y="111351"/>
            <a:ext cx="11674150" cy="1325563"/>
          </a:xfrm>
          <a:solidFill>
            <a:schemeClr val="accent2">
              <a:lumMod val="20000"/>
              <a:lumOff val="80000"/>
            </a:schemeClr>
          </a:solidFill>
        </p:spPr>
        <p:txBody>
          <a:bodyPr/>
          <a:lstStyle/>
          <a:p>
            <a:r>
              <a:rPr lang="en-IN" b="1" dirty="0"/>
              <a:t>Qubit State in Polar Coordinates</a:t>
            </a:r>
          </a:p>
        </p:txBody>
      </p:sp>
      <p:pic>
        <p:nvPicPr>
          <p:cNvPr id="5122" name="Picture 2" descr="Bloch 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736" y="1726163"/>
            <a:ext cx="3346580" cy="34988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0" y="1726163"/>
            <a:ext cx="8442649" cy="4185198"/>
          </a:xfrm>
          <a:prstGeom prst="rect">
            <a:avLst/>
          </a:prstGeom>
        </p:spPr>
      </p:pic>
    </p:spTree>
    <p:extLst>
      <p:ext uri="{BB962C8B-B14F-4D97-AF65-F5344CB8AC3E}">
        <p14:creationId xmlns:p14="http://schemas.microsoft.com/office/powerpoint/2010/main" val="28185921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loch sp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04" y="1464906"/>
            <a:ext cx="3215951" cy="3331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726069" y="2068872"/>
            <a:ext cx="5058481" cy="914528"/>
          </a:xfrm>
          <a:prstGeom prst="rect">
            <a:avLst/>
          </a:prstGeom>
        </p:spPr>
      </p:pic>
      <p:pic>
        <p:nvPicPr>
          <p:cNvPr id="7" name="Picture 6"/>
          <p:cNvPicPr>
            <a:picLocks noChangeAspect="1"/>
          </p:cNvPicPr>
          <p:nvPr/>
        </p:nvPicPr>
        <p:blipFill>
          <a:blip r:embed="rId4"/>
          <a:stretch>
            <a:fillRect/>
          </a:stretch>
        </p:blipFill>
        <p:spPr>
          <a:xfrm>
            <a:off x="3365241" y="3550299"/>
            <a:ext cx="8437983" cy="2029408"/>
          </a:xfrm>
          <a:prstGeom prst="rect">
            <a:avLst/>
          </a:prstGeom>
        </p:spPr>
      </p:pic>
      <p:pic>
        <p:nvPicPr>
          <p:cNvPr id="8" name="Picture 7"/>
          <p:cNvPicPr>
            <a:picLocks noChangeAspect="1"/>
          </p:cNvPicPr>
          <p:nvPr/>
        </p:nvPicPr>
        <p:blipFill>
          <a:blip r:embed="rId5"/>
          <a:stretch>
            <a:fillRect/>
          </a:stretch>
        </p:blipFill>
        <p:spPr>
          <a:xfrm>
            <a:off x="3726069" y="842163"/>
            <a:ext cx="3150592" cy="744716"/>
          </a:xfrm>
          <a:prstGeom prst="rect">
            <a:avLst/>
          </a:prstGeom>
        </p:spPr>
      </p:pic>
    </p:spTree>
    <p:extLst>
      <p:ext uri="{BB962C8B-B14F-4D97-AF65-F5344CB8AC3E}">
        <p14:creationId xmlns:p14="http://schemas.microsoft.com/office/powerpoint/2010/main" val="22905188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Quantum Computing | ShareTech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74" y="754975"/>
            <a:ext cx="3993502" cy="32094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828546" y="318658"/>
            <a:ext cx="1400370" cy="885949"/>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4674934" y="2271347"/>
            <a:ext cx="2048161" cy="1114581"/>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4674934" y="4318249"/>
            <a:ext cx="1971950" cy="943107"/>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4939846" y="1270674"/>
            <a:ext cx="5106113" cy="876422"/>
          </a:xfrm>
          <a:prstGeom prst="rect">
            <a:avLst/>
          </a:prstGeom>
        </p:spPr>
      </p:pic>
      <p:pic>
        <p:nvPicPr>
          <p:cNvPr id="11" name="Picture 10"/>
          <p:cNvPicPr>
            <a:picLocks noChangeAspect="1"/>
          </p:cNvPicPr>
          <p:nvPr/>
        </p:nvPicPr>
        <p:blipFill>
          <a:blip r:embed="rId7"/>
          <a:stretch>
            <a:fillRect/>
          </a:stretch>
        </p:blipFill>
        <p:spPr>
          <a:xfrm>
            <a:off x="4997004" y="3491116"/>
            <a:ext cx="5048955" cy="819264"/>
          </a:xfrm>
          <a:prstGeom prst="rect">
            <a:avLst/>
          </a:prstGeom>
        </p:spPr>
      </p:pic>
      <p:pic>
        <p:nvPicPr>
          <p:cNvPr id="12" name="Picture 11"/>
          <p:cNvPicPr>
            <a:picLocks noChangeAspect="1"/>
          </p:cNvPicPr>
          <p:nvPr/>
        </p:nvPicPr>
        <p:blipFill>
          <a:blip r:embed="rId8"/>
          <a:stretch>
            <a:fillRect/>
          </a:stretch>
        </p:blipFill>
        <p:spPr>
          <a:xfrm>
            <a:off x="4828546" y="5509858"/>
            <a:ext cx="7163800" cy="895475"/>
          </a:xfrm>
          <a:prstGeom prst="rect">
            <a:avLst/>
          </a:prstGeom>
        </p:spPr>
      </p:pic>
      <p:pic>
        <p:nvPicPr>
          <p:cNvPr id="13" name="Picture 12"/>
          <p:cNvPicPr>
            <a:picLocks noChangeAspect="1"/>
          </p:cNvPicPr>
          <p:nvPr/>
        </p:nvPicPr>
        <p:blipFill>
          <a:blip r:embed="rId9"/>
          <a:stretch>
            <a:fillRect/>
          </a:stretch>
        </p:blipFill>
        <p:spPr>
          <a:xfrm>
            <a:off x="10537" y="-16807"/>
            <a:ext cx="4686954" cy="895475"/>
          </a:xfrm>
          <a:prstGeom prst="rect">
            <a:avLst/>
          </a:prstGeom>
          <a:ln>
            <a:solidFill>
              <a:schemeClr val="tx1"/>
            </a:solidFill>
          </a:ln>
        </p:spPr>
      </p:pic>
      <p:pic>
        <p:nvPicPr>
          <p:cNvPr id="15" name="Picture 2" descr="Bloch sphe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5821" y="3964432"/>
            <a:ext cx="3172407" cy="288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04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7739</TotalTime>
  <Words>5139</Words>
  <Application>Microsoft Office PowerPoint</Application>
  <PresentationFormat>Widescreen</PresentationFormat>
  <Paragraphs>658</Paragraphs>
  <Slides>225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225</vt:i4>
      </vt:variant>
    </vt:vector>
  </HeadingPairs>
  <TitlesOfParts>
    <vt:vector size="233" baseType="lpstr">
      <vt:lpstr>__Work_Sans_5b7e72</vt:lpstr>
      <vt:lpstr>Arial</vt:lpstr>
      <vt:lpstr>Calibri</vt:lpstr>
      <vt:lpstr>Calibri Light</vt:lpstr>
      <vt:lpstr>IBM Plex Sans</vt:lpstr>
      <vt:lpstr>inherit</vt:lpstr>
      <vt:lpstr>KaTeX_Math</vt:lpstr>
      <vt:lpstr>Office Theme</vt:lpstr>
      <vt:lpstr>Introduction to Quantum Computing</vt:lpstr>
      <vt:lpstr>Topics : </vt:lpstr>
      <vt:lpstr>1.0 Why Quantum Computing?</vt:lpstr>
      <vt:lpstr>1.1 Primary reasons</vt:lpstr>
      <vt:lpstr>1.2 Primary Applications</vt:lpstr>
      <vt:lpstr>3.0 What is Quantum Computing ?</vt:lpstr>
      <vt:lpstr>3.1 What is Quantum ?</vt:lpstr>
      <vt:lpstr>3.2 What is Quantum Computing?</vt:lpstr>
      <vt:lpstr>Principles of Quantum Mechanics  (Unique Characteristics  of Quantum Particles)</vt:lpstr>
      <vt:lpstr>4.0 Fundamental Principles of Quantum Computing</vt:lpstr>
      <vt:lpstr>4 Core Components of Quantum Computer</vt:lpstr>
      <vt:lpstr>1. What is a Qubit?</vt:lpstr>
      <vt:lpstr>Key Characteristics of Qubits</vt:lpstr>
      <vt:lpstr>Type of particles used to build Qubits</vt:lpstr>
      <vt:lpstr>PowerPoint Presentation</vt:lpstr>
      <vt:lpstr>PowerPoint Presentation</vt:lpstr>
      <vt:lpstr>PowerPoint Presentation</vt:lpstr>
      <vt:lpstr>QC Hardware : Basic Requirements</vt:lpstr>
      <vt:lpstr>PowerPoint Presentation</vt:lpstr>
      <vt:lpstr>Challenges and Considerations</vt:lpstr>
      <vt:lpstr>2. Quantum Register</vt:lpstr>
      <vt:lpstr>3. Quantum Gates</vt:lpstr>
      <vt:lpstr>4. Quantum Circuits</vt:lpstr>
      <vt:lpstr>5. Quantum Processing Unit</vt:lpstr>
      <vt:lpstr>6. Measurement Devices</vt:lpstr>
      <vt:lpstr>3.3 Architecture  of Quantum Computer</vt:lpstr>
      <vt:lpstr>Quantum Computer Cooling Systems</vt:lpstr>
      <vt:lpstr>Quantum Computer Cooling Systems</vt:lpstr>
      <vt:lpstr>PowerPoint Presentation</vt:lpstr>
      <vt:lpstr>PowerPoint Presentation</vt:lpstr>
      <vt:lpstr>Quiz 1</vt:lpstr>
      <vt:lpstr>2. Qubit: Topics</vt:lpstr>
      <vt:lpstr>PowerPoint Presentation</vt:lpstr>
      <vt:lpstr>Classical 2-Bit Example:</vt:lpstr>
      <vt:lpstr>Quantum 2-Qubit System:</vt:lpstr>
      <vt:lpstr>2.2 Representation of Qubits</vt:lpstr>
      <vt:lpstr>Dirac Notation</vt:lpstr>
      <vt:lpstr>Basic Elements of Dirac Notation</vt:lpstr>
      <vt:lpstr>Qubit States</vt:lpstr>
      <vt:lpstr>Common Qubit States</vt:lpstr>
      <vt:lpstr>Measurement in Qubit Notation</vt:lpstr>
      <vt:lpstr>2.3 Inner Product and Outer Product</vt:lpstr>
      <vt:lpstr>Bra-Ket: Inner Product (⟨ψ|ϕ⟩)</vt:lpstr>
      <vt:lpstr>Ket-Bra: Outer Product (|ψ⟩⟨ϕ|)</vt:lpstr>
      <vt:lpstr>Inner Product Example</vt:lpstr>
      <vt:lpstr>Inner Product Example</vt:lpstr>
      <vt:lpstr>Inner Product Example</vt:lpstr>
      <vt:lpstr>Outer Product Example</vt:lpstr>
      <vt:lpstr>2.4 Perpendicular and Parallel Qubit Vectors</vt:lpstr>
      <vt:lpstr>Perpendicular Qubit Vectors</vt:lpstr>
      <vt:lpstr>Two Parallel Qubit Vectors</vt:lpstr>
      <vt:lpstr>2.5 Magnitude and Normalization of the Qubit Vector</vt:lpstr>
      <vt:lpstr>Magnitude of the Qubit Vector</vt:lpstr>
      <vt:lpstr>Normalization Process</vt:lpstr>
      <vt:lpstr>PowerPoint Presentation</vt:lpstr>
      <vt:lpstr>2.6 Angle between two Qubit vector using Dot Product</vt:lpstr>
      <vt:lpstr>Finding the Angle Between Two Qubit Vectors Using the Dot Product</vt:lpstr>
      <vt:lpstr>Example</vt:lpstr>
      <vt:lpstr>PowerPoint Presentation</vt:lpstr>
      <vt:lpstr>2.7 Linear Combination of Two Qubit Vectors</vt:lpstr>
      <vt:lpstr>Example</vt:lpstr>
      <vt:lpstr>2.7 Superposition of Qubits</vt:lpstr>
      <vt:lpstr>1. Equal Superposition</vt:lpstr>
      <vt:lpstr>2. Biased Towards ∣0⟩</vt:lpstr>
      <vt:lpstr>3. Biased Towards ∣1⟩</vt:lpstr>
      <vt:lpstr>4. Closer to ∣0⟩</vt:lpstr>
      <vt:lpstr>5. Very Close to ∣1⟩</vt:lpstr>
      <vt:lpstr>Note</vt:lpstr>
      <vt:lpstr>2.9 Hilbert Space in Quantum Computing</vt:lpstr>
      <vt:lpstr>Hilbert Space in Quantum Computing</vt:lpstr>
      <vt:lpstr>2.10 Basis in Quantum Mechanics</vt:lpstr>
      <vt:lpstr>|0&gt; and |1&gt; are ortho normal basis</vt:lpstr>
      <vt:lpstr>|0&gt; and |1&gt; are ortho normal basis</vt:lpstr>
      <vt:lpstr>2.11 Tensor Products</vt:lpstr>
      <vt:lpstr>Tensor Product Notation</vt:lpstr>
      <vt:lpstr>Example 1 :</vt:lpstr>
      <vt:lpstr>Example 2:</vt:lpstr>
      <vt:lpstr>Example 3:</vt:lpstr>
      <vt:lpstr>Example 4:</vt:lpstr>
      <vt:lpstr>Example 5:</vt:lpstr>
      <vt:lpstr>2.12 Entanglement of Qubits in Hilbert Space</vt:lpstr>
      <vt:lpstr>Entanglement of Qubits in Hilbert Space</vt:lpstr>
      <vt:lpstr>2.13 What is Bell State?</vt:lpstr>
      <vt:lpstr>PowerPoint Presentation</vt:lpstr>
      <vt:lpstr>PowerPoint Presentation</vt:lpstr>
      <vt:lpstr>PowerPoint Presentation</vt:lpstr>
      <vt:lpstr>PowerPoint Presentation</vt:lpstr>
      <vt:lpstr>Prove that The Bell State is entangled state</vt:lpstr>
      <vt:lpstr>PowerPoint Presentation</vt:lpstr>
      <vt:lpstr>PowerPoint Presentation</vt:lpstr>
      <vt:lpstr>PowerPoint Presentation</vt:lpstr>
      <vt:lpstr>2.14 Complex Numbers in Polar Form</vt:lpstr>
      <vt:lpstr>2.15 Representing QuBits states using Bloch Sphere</vt:lpstr>
      <vt:lpstr>PowerPoint Presentation</vt:lpstr>
      <vt:lpstr>PowerPoint Presentation</vt:lpstr>
      <vt:lpstr>Representing QuBits states using Bloch Sphere</vt:lpstr>
      <vt:lpstr>Qubit State in Polar Coordinates</vt:lpstr>
      <vt:lpstr>PowerPoint Presentation</vt:lpstr>
      <vt:lpstr>PowerPoint Presentation</vt:lpstr>
      <vt:lpstr>PowerPoint Presentation</vt:lpstr>
      <vt:lpstr>Quiz 2</vt:lpstr>
      <vt:lpstr>Open Source SDKs for Quantum Computing</vt:lpstr>
      <vt:lpstr>Open Source SDKs  for Quantum Computing</vt:lpstr>
      <vt:lpstr>Qiskit Key Features</vt:lpstr>
      <vt:lpstr>Installing Qiskit</vt:lpstr>
      <vt:lpstr>Verifying the Installation</vt:lpstr>
      <vt:lpstr>Verifying the Installation</vt:lpstr>
      <vt:lpstr>Qiskit Python Programs to representing Single Qubit States</vt:lpstr>
      <vt:lpstr>1. Qiskit Python program to represent the |0⟩ state vector</vt:lpstr>
      <vt:lpstr>PowerPoint Presentation</vt:lpstr>
      <vt:lpstr>PowerPoint Presentation</vt:lpstr>
      <vt:lpstr>PowerPoint Presentation</vt:lpstr>
      <vt:lpstr>PowerPoint Presentation</vt:lpstr>
      <vt:lpstr>PowerPoint Presentation</vt:lpstr>
      <vt:lpstr>PowerPoint Presentation</vt:lpstr>
      <vt:lpstr>Quiz 3</vt:lpstr>
      <vt:lpstr>Quantum Gates and Quantum Circuits</vt:lpstr>
      <vt:lpstr>Unitary Operations</vt:lpstr>
      <vt:lpstr>1. Quantum Gates</vt:lpstr>
      <vt:lpstr>1.1.1 Pauli X Gate</vt:lpstr>
      <vt:lpstr>Pauli X Gate</vt:lpstr>
      <vt:lpstr>1.1.2 Y Gate (Pauli-Y)</vt:lpstr>
      <vt:lpstr>1.1.3 Z Gate (Pauli-Z)</vt:lpstr>
      <vt:lpstr>1.2 Hadamard Gate (H)</vt:lpstr>
      <vt:lpstr>1.3.1 S Gate (Phase Gate)</vt:lpstr>
      <vt:lpstr>1.3.2 T Gate (Phase Gate)</vt:lpstr>
      <vt:lpstr>Note</vt:lpstr>
      <vt:lpstr>PowerPoint Presentation</vt:lpstr>
      <vt:lpstr>1.4.1 CNOT Gate (Controlled-X)</vt:lpstr>
      <vt:lpstr>CNOT Gate Matrix Representation</vt:lpstr>
      <vt:lpstr>PowerPoint Presentation</vt:lpstr>
      <vt:lpstr>1.4.2 Controlled-Z Gate (CZ)</vt:lpstr>
      <vt:lpstr>Applying the CZ Gate to Basis States</vt:lpstr>
      <vt:lpstr>Applying the CZ Gate to Basis States</vt:lpstr>
      <vt:lpstr>1.5 Swap Gate</vt:lpstr>
      <vt:lpstr>Applying the Swap Gate to Basis States</vt:lpstr>
      <vt:lpstr>PowerPoint Presentation</vt:lpstr>
      <vt:lpstr>1.6 Toffoli Gate (CCNOT)</vt:lpstr>
      <vt:lpstr>PowerPoint Presentation</vt:lpstr>
      <vt:lpstr>PowerPoint Presentation</vt:lpstr>
      <vt:lpstr>PowerPoint Presentation</vt:lpstr>
      <vt:lpstr>1.7 Identity Gate (I)</vt:lpstr>
      <vt:lpstr>1.8.1 Rx Gate</vt:lpstr>
      <vt:lpstr>PowerPoint Presentation</vt:lpstr>
      <vt:lpstr>Example 1: Rx Gate on ∣0⟩</vt:lpstr>
      <vt:lpstr>Example 2: Rx Gate on ∣1⟩</vt:lpstr>
      <vt:lpstr>1.8.2 Ry Gate</vt:lpstr>
      <vt:lpstr>1.8.3 Rz Gate</vt:lpstr>
      <vt:lpstr>Single-qubit gates are generally shown as squares with a letter indicating which operation it is, like this:</vt:lpstr>
      <vt:lpstr>Not gates (also known as X gates) are also sometimes denoted by a circle around a plus sign:</vt:lpstr>
      <vt:lpstr>Swap gates are denoted as follows:</vt:lpstr>
      <vt:lpstr>Controlled-gates, meaning gates that describe controlled-unitary operations, are denoted by a filled-in circle (indicating the control) connected by a vertical line to whatever operation is being controlled. For instance, controlled-NOT gates, controlled-controlled-NOT (or Toffoli) gates, and controlled-swap (Fredkin) gates are denoted like this:</vt:lpstr>
      <vt:lpstr>Arbitrary unitary operations on multiple qubits may be viewed as gates. They are depicted by rectangles labeled by the name of the unitary operation. For instance, here is a depiction of an (unspecified) unitary operation U as a gate, along with a controlled version of this gate:</vt:lpstr>
      <vt:lpstr>Basic Structure of a Quantum Circuit</vt:lpstr>
      <vt:lpstr>Ex1</vt:lpstr>
      <vt:lpstr>Ex2</vt:lpstr>
      <vt:lpstr>Ex3:</vt:lpstr>
      <vt:lpstr>Ex4:</vt:lpstr>
      <vt:lpstr>Ex5:</vt:lpstr>
      <vt:lpstr>Ex6:</vt:lpstr>
      <vt:lpstr>Ex7:</vt:lpstr>
      <vt:lpstr>If we wish to choose our own name we can do this using the Quantum Register class like this:</vt:lpstr>
      <vt:lpstr>Program to create a new circuit with two new qubits, then displays the circuit's qubits attribute</vt:lpstr>
      <vt:lpstr>PowerPoint Presentation</vt:lpstr>
      <vt:lpstr>PowerPoint Presentation</vt:lpstr>
      <vt:lpstr>PowerPoint Presentation</vt:lpstr>
      <vt:lpstr>PowerPoint Presentation</vt:lpstr>
      <vt:lpstr>PowerPoint Presentation</vt:lpstr>
      <vt:lpstr>Circuit with Hadmard and Control Gate</vt:lpstr>
      <vt:lpstr>Types </vt:lpstr>
      <vt:lpstr>1. Basic Quantum Circuits</vt:lpstr>
      <vt:lpstr>PowerPoint Presentation</vt:lpstr>
      <vt:lpstr>PowerPoint Presentation</vt:lpstr>
      <vt:lpstr>2. Entanglement Circuits</vt:lpstr>
      <vt:lpstr>Another example of a quantum circuit, this time with two qubits</vt:lpstr>
      <vt:lpstr>Another example of a quantum circuit, this time with two qubits</vt:lpstr>
      <vt:lpstr>The first operation is a Hadamard operation on Y:</vt:lpstr>
      <vt:lpstr>The first operation is a Hadamard operation on Y:</vt:lpstr>
      <vt:lpstr>The second operation is the controlled-NOT operation, where Y is the control and X is the target:</vt:lpstr>
      <vt:lpstr>The controlled-NOT gate's action on standard basis states is as follows:</vt:lpstr>
      <vt:lpstr>Given that we order the qubits as (X,Y), the matrix representation of the controlled-NOT gate is this:</vt:lpstr>
      <vt:lpstr>In particular, recalling our notation for the Bell states,</vt:lpstr>
      <vt:lpstr>We get</vt:lpstr>
      <vt:lpstr>In general, quantum circuits can contain any number of qubit wires. We may also include classical bit wires, which are indicated by double lines like in this example:</vt:lpstr>
      <vt:lpstr>Sometimes it is convenient to depict a measurement as a gate that takes a qubit as input and outputs a classical bit (as opposed to outputting the qubit in its post-measurement state and writing the result to a separate classical bit).   This means the measured qubit has been discarded and can safely be ignored thereafter.</vt:lpstr>
      <vt:lpstr>For example, the following circuit diagram represents the same process as the one in the previous diagram, but where we ignore X and Y after measuring them:</vt:lpstr>
      <vt:lpstr>PowerPoint Presentation</vt:lpstr>
      <vt:lpstr>PowerPoint Presentation</vt:lpstr>
      <vt:lpstr>Quiz 4</vt:lpstr>
      <vt:lpstr>Introduction to Quantum Algorithms</vt:lpstr>
      <vt:lpstr>Quantum Algorithms</vt:lpstr>
      <vt:lpstr>Types of Quantum Algorithms</vt:lpstr>
      <vt:lpstr>2. Quantum Factoring Algorithms:</vt:lpstr>
      <vt:lpstr>3. Quantum Simulation Algorithms:</vt:lpstr>
      <vt:lpstr>4. Quantum Optimization Algorithms:</vt:lpstr>
      <vt:lpstr>5. Quantum Machine Learning Algorithms</vt:lpstr>
      <vt:lpstr>6. Quantum Fourier Transform (QFT):</vt:lpstr>
      <vt:lpstr>7. Quantum Cryptography Algorithms:</vt:lpstr>
      <vt:lpstr>1. Quantum Search Algorithms:</vt:lpstr>
      <vt:lpstr>Grover’s Algorithm</vt:lpstr>
      <vt:lpstr>Steps of Grover's Algorithm</vt:lpstr>
      <vt:lpstr>Steps of Grover's Algorithm</vt:lpstr>
      <vt:lpstr>Example: Searching a Database</vt:lpstr>
      <vt:lpstr>PowerPoint Presentation</vt:lpstr>
      <vt:lpstr>PowerPoint Presentation</vt:lpstr>
      <vt:lpstr>PowerPoint Presentation</vt:lpstr>
      <vt:lpstr>PowerPoint Presentation</vt:lpstr>
      <vt:lpstr>Quiz 5</vt:lpstr>
      <vt:lpstr>Future Directions and Research Opportunities in Quantum Computing</vt:lpstr>
      <vt:lpstr>Key areas</vt:lpstr>
      <vt:lpstr>1. Quantum Algorithms</vt:lpstr>
      <vt:lpstr>2. Quantum Error Correction</vt:lpstr>
      <vt:lpstr>3. Quantum Hardware Development</vt:lpstr>
      <vt:lpstr>4. Quantum Communication and Cryptography</vt:lpstr>
      <vt:lpstr>5. Quantum Simulation</vt:lpstr>
      <vt:lpstr>6. Quantum Machine Learning</vt:lpstr>
      <vt:lpstr>7. Topological Quantum Computing</vt:lpstr>
      <vt:lpstr>8. Quantum Metrology and Sensing</vt:lpstr>
      <vt:lpstr>9. Quantum Ethics and Governance</vt:lpstr>
      <vt:lpstr>10. Quantum Education and Workforce Development</vt:lpstr>
      <vt:lpstr>Questions?</vt:lpstr>
      <vt:lpstr>References</vt:lpstr>
      <vt:lpstr>References</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Quantum Computing</dc:title>
  <dc:creator>Thyagaraju GS</dc:creator>
  <cp:lastModifiedBy>Thyagaraju GS</cp:lastModifiedBy>
  <cp:revision>425</cp:revision>
  <dcterms:created xsi:type="dcterms:W3CDTF">2024-08-01T09:17:12Z</dcterms:created>
  <dcterms:modified xsi:type="dcterms:W3CDTF">2024-08-20T15:07:09Z</dcterms:modified>
</cp:coreProperties>
</file>